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quicktime"/>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58" r:id="rId5"/>
    <p:sldId id="265" r:id="rId6"/>
    <p:sldId id="259" r:id="rId7"/>
    <p:sldId id="260" r:id="rId8"/>
    <p:sldId id="261" r:id="rId9"/>
    <p:sldId id="262" r:id="rId10"/>
    <p:sldId id="264" r:id="rId11"/>
    <p:sldId id="268" r:id="rId12"/>
    <p:sldId id="272" r:id="rId13"/>
    <p:sldId id="266" r:id="rId14"/>
    <p:sldId id="269" r:id="rId15"/>
    <p:sldId id="273"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DE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5439"/>
  </p:normalViewPr>
  <p:slideViewPr>
    <p:cSldViewPr snapToGrid="0">
      <p:cViewPr varScale="1">
        <p:scale>
          <a:sx n="97" d="100"/>
          <a:sy n="97" d="100"/>
        </p:scale>
        <p:origin x="656" y="184"/>
      </p:cViewPr>
      <p:guideLst>
        <p:guide orient="horz" pos="2160"/>
        <p:guide pos="3840"/>
      </p:guideLst>
    </p:cSldViewPr>
  </p:slideViewPr>
  <p:notesTextViewPr>
    <p:cViewPr>
      <p:scale>
        <a:sx n="1" d="1"/>
        <a:sy n="1" d="1"/>
      </p:scale>
      <p:origin x="0" y="0"/>
    </p:cViewPr>
  </p:notesTextViewPr>
  <p:sorterViewPr>
    <p:cViewPr>
      <p:scale>
        <a:sx n="100" d="100"/>
        <a:sy n="100" d="100"/>
      </p:scale>
      <p:origin x="0" y="3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627171-8BE8-469C-BC44-63BF27E031A4}"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237327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27171-8BE8-469C-BC44-63BF27E031A4}"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169775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27171-8BE8-469C-BC44-63BF27E031A4}"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1519870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27171-8BE8-469C-BC44-63BF27E031A4}"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245588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627171-8BE8-469C-BC44-63BF27E031A4}"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368783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627171-8BE8-469C-BC44-63BF27E031A4}"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353984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627171-8BE8-469C-BC44-63BF27E031A4}" type="datetimeFigureOut">
              <a:rPr lang="en-US" smtClean="0"/>
              <a:t>3/22/21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424513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627171-8BE8-469C-BC44-63BF27E031A4}" type="datetimeFigureOut">
              <a:rPr lang="en-US" smtClean="0"/>
              <a:t>3/22/21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490885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27171-8BE8-469C-BC44-63BF27E031A4}" type="datetimeFigureOut">
              <a:rPr lang="en-US" smtClean="0"/>
              <a:t>3/22/21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397909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27171-8BE8-469C-BC44-63BF27E031A4}"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181892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27171-8BE8-469C-BC44-63BF27E031A4}"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D9042-51EE-445A-909D-D7DA1C84B164}" type="slidenum">
              <a:rPr lang="en-US" smtClean="0"/>
              <a:t>‹#›</a:t>
            </a:fld>
            <a:endParaRPr lang="en-US"/>
          </a:p>
        </p:txBody>
      </p:sp>
    </p:spTree>
    <p:extLst>
      <p:ext uri="{BB962C8B-B14F-4D97-AF65-F5344CB8AC3E}">
        <p14:creationId xmlns:p14="http://schemas.microsoft.com/office/powerpoint/2010/main" val="30424282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27171-8BE8-469C-BC44-63BF27E031A4}" type="datetimeFigureOut">
              <a:rPr lang="en-US" smtClean="0"/>
              <a:t>3/22/21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D9042-51EE-445A-909D-D7DA1C84B164}" type="slidenum">
              <a:rPr lang="en-US" smtClean="0"/>
              <a:t>‹#›</a:t>
            </a:fld>
            <a:endParaRPr lang="en-US"/>
          </a:p>
        </p:txBody>
      </p:sp>
    </p:spTree>
    <p:extLst>
      <p:ext uri="{BB962C8B-B14F-4D97-AF65-F5344CB8AC3E}">
        <p14:creationId xmlns:p14="http://schemas.microsoft.com/office/powerpoint/2010/main" val="4142822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g"/><Relationship Id="rId6"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hyperlink" Target="First%20Birthday%20Party%20Study%20Guide%20Test.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jpeg"/><Relationship Id="rId1" Type="http://schemas.openxmlformats.org/officeDocument/2006/relationships/video" Target="NULL" TargetMode="External"/><Relationship Id="rId2" Type="http://schemas.microsoft.com/office/2007/relationships/media" Target="../media/media2.mo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eg"/><Relationship Id="rId5"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1992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1210795"/>
            <a:ext cx="12192000" cy="1015663"/>
          </a:xfrm>
          <a:prstGeom prst="rect">
            <a:avLst/>
          </a:prstGeom>
          <a:noFill/>
        </p:spPr>
        <p:txBody>
          <a:bodyPr wrap="square" rtlCol="0">
            <a:spAutoFit/>
          </a:bodyPr>
          <a:lstStyle/>
          <a:p>
            <a:pPr algn="ctr"/>
            <a:r>
              <a:rPr lang="en-US" sz="5500" b="1" dirty="0" smtClean="0">
                <a:solidFill>
                  <a:schemeClr val="bg1"/>
                </a:solidFill>
                <a:latin typeface="Century Gothic" panose="020B0502020202020204" pitchFamily="34" charset="0"/>
              </a:rPr>
              <a:t>THE FIRST BIRTHDAY PARTY </a:t>
            </a:r>
            <a:r>
              <a:rPr lang="en-US" sz="6000" b="1" dirty="0" smtClean="0">
                <a:ln w="22225">
                  <a:solidFill>
                    <a:schemeClr val="accent2"/>
                  </a:solidFill>
                  <a:prstDash val="solid"/>
                </a:ln>
                <a:solidFill>
                  <a:srgbClr val="FFFF00"/>
                </a:solidFill>
              </a:rPr>
              <a:t>EVER</a:t>
            </a:r>
            <a:r>
              <a:rPr lang="en-US" sz="6000" b="1" dirty="0" smtClean="0">
                <a:solidFill>
                  <a:schemeClr val="bg1"/>
                </a:solidFill>
              </a:rPr>
              <a:t>!</a:t>
            </a:r>
            <a:endParaRPr lang="en-US" sz="6000" b="1" dirty="0">
              <a:solidFill>
                <a:schemeClr val="bg1"/>
              </a:solidFill>
            </a:endParaRPr>
          </a:p>
        </p:txBody>
      </p:sp>
      <p:sp>
        <p:nvSpPr>
          <p:cNvPr id="10" name="TextBox 9"/>
          <p:cNvSpPr txBox="1"/>
          <p:nvPr/>
        </p:nvSpPr>
        <p:spPr>
          <a:xfrm>
            <a:off x="-23042" y="523238"/>
            <a:ext cx="12192000" cy="861774"/>
          </a:xfrm>
          <a:prstGeom prst="rect">
            <a:avLst/>
          </a:prstGeom>
          <a:noFill/>
        </p:spPr>
        <p:txBody>
          <a:bodyPr wrap="square" rtlCol="0">
            <a:spAutoFit/>
          </a:bodyPr>
          <a:lstStyle/>
          <a:p>
            <a:pPr algn="ctr"/>
            <a:r>
              <a:rPr lang="en-US" sz="5000" dirty="0" smtClean="0">
                <a:latin typeface="Century Gothic" panose="020B0502020202020204" pitchFamily="34" charset="0"/>
              </a:rPr>
              <a:t>The Official Study Guide for</a:t>
            </a:r>
            <a:endParaRPr lang="en-US" sz="5000" dirty="0">
              <a:latin typeface="Century Gothic" panose="020B0502020202020204" pitchFamily="34" charset="0"/>
            </a:endParaRPr>
          </a:p>
        </p:txBody>
      </p:sp>
      <p:sp>
        <p:nvSpPr>
          <p:cNvPr id="6" name="TextBox 5"/>
          <p:cNvSpPr txBox="1"/>
          <p:nvPr/>
        </p:nvSpPr>
        <p:spPr>
          <a:xfrm>
            <a:off x="373486" y="6236115"/>
            <a:ext cx="11346289" cy="553998"/>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Creative Study Guide / Executive Producer Team: Keith Johnson, Letitia Avalos, Marian </a:t>
            </a:r>
            <a:r>
              <a:rPr lang="en-US" sz="1500" smtClean="0">
                <a:latin typeface="Arial" panose="020B0604020202020204" pitchFamily="34" charset="0"/>
                <a:cs typeface="Arial" panose="020B0604020202020204" pitchFamily="34" charset="0"/>
              </a:rPr>
              <a:t>Marie, Frank </a:t>
            </a:r>
            <a:r>
              <a:rPr lang="en-US" sz="1500" dirty="0" err="1" smtClean="0">
                <a:latin typeface="Arial" panose="020B0604020202020204" pitchFamily="34" charset="0"/>
                <a:cs typeface="Arial" panose="020B0604020202020204" pitchFamily="34" charset="0"/>
              </a:rPr>
              <a:t>Sonderman</a:t>
            </a:r>
            <a:r>
              <a:rPr lang="en-US" sz="1500" dirty="0" smtClean="0">
                <a:latin typeface="Arial" panose="020B0604020202020204" pitchFamily="34" charset="0"/>
                <a:cs typeface="Arial" panose="020B0604020202020204" pitchFamily="34" charset="0"/>
              </a:rPr>
              <a:t>, Ann Giles, </a:t>
            </a:r>
            <a:r>
              <a:rPr lang="en-US" sz="1500" dirty="0" err="1" smtClean="0">
                <a:latin typeface="Arial" panose="020B0604020202020204" pitchFamily="34" charset="0"/>
                <a:cs typeface="Arial" panose="020B0604020202020204" pitchFamily="34" charset="0"/>
              </a:rPr>
              <a:t>Kecia</a:t>
            </a:r>
            <a:r>
              <a:rPr lang="en-US" sz="1500" dirty="0" smtClean="0">
                <a:latin typeface="Arial" panose="020B0604020202020204" pitchFamily="34" charset="0"/>
                <a:cs typeface="Arial" panose="020B0604020202020204" pitchFamily="34" charset="0"/>
              </a:rPr>
              <a:t> Brown, Rodney Pickens, Jane Dickerson, Nick </a:t>
            </a:r>
            <a:r>
              <a:rPr lang="en-US" sz="1500" dirty="0" err="1" smtClean="0">
                <a:latin typeface="Arial" panose="020B0604020202020204" pitchFamily="34" charset="0"/>
                <a:cs typeface="Arial" panose="020B0604020202020204" pitchFamily="34" charset="0"/>
              </a:rPr>
              <a:t>Seyferth</a:t>
            </a:r>
            <a:r>
              <a:rPr lang="en-US" sz="1500" dirty="0" smtClean="0">
                <a:latin typeface="Arial" panose="020B0604020202020204" pitchFamily="34" charset="0"/>
                <a:cs typeface="Arial" panose="020B0604020202020204" pitchFamily="34" charset="0"/>
              </a:rPr>
              <a:t>, Danny Walters, Debra Mc… </a:t>
            </a:r>
            <a:endParaRPr lang="en-US" sz="1500" dirty="0">
              <a:latin typeface="Arial" panose="020B0604020202020204" pitchFamily="34" charset="0"/>
              <a:cs typeface="Arial" panose="020B0604020202020204" pitchFamily="34" charset="0"/>
            </a:endParaRPr>
          </a:p>
        </p:txBody>
      </p:sp>
      <p:sp>
        <p:nvSpPr>
          <p:cNvPr id="2" name="Rectangle 1"/>
          <p:cNvSpPr/>
          <p:nvPr/>
        </p:nvSpPr>
        <p:spPr>
          <a:xfrm>
            <a:off x="6072958" y="2255745"/>
            <a:ext cx="887506" cy="1084363"/>
          </a:xfrm>
          <a:prstGeom prst="rect">
            <a:avLst/>
          </a:prstGeom>
          <a:solidFill>
            <a:srgbClr val="45DE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01610" y="2473385"/>
            <a:ext cx="887506" cy="108436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06736" y="2297930"/>
            <a:ext cx="887506" cy="10843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311862" y="2477686"/>
            <a:ext cx="887506" cy="108436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112458" y="2115085"/>
            <a:ext cx="808506" cy="1323439"/>
          </a:xfrm>
          <a:prstGeom prst="rect">
            <a:avLst/>
          </a:prstGeom>
          <a:noFill/>
        </p:spPr>
        <p:txBody>
          <a:bodyPr wrap="square" lIns="91440" tIns="45720" rIns="91440" bIns="45720">
            <a:spAutoFit/>
          </a:bodyPr>
          <a:lstStyle/>
          <a:p>
            <a:pPr algn="ctr"/>
            <a:r>
              <a:rPr lang="en-US" sz="8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S</a:t>
            </a:r>
            <a:endPar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p:cNvSpPr/>
          <p:nvPr/>
        </p:nvSpPr>
        <p:spPr>
          <a:xfrm>
            <a:off x="7114555" y="2362154"/>
            <a:ext cx="808506" cy="1323439"/>
          </a:xfrm>
          <a:prstGeom prst="rect">
            <a:avLst/>
          </a:prstGeom>
          <a:noFill/>
        </p:spPr>
        <p:txBody>
          <a:bodyPr wrap="square" lIns="91440" tIns="45720" rIns="91440" bIns="45720">
            <a:spAutoFit/>
          </a:bodyPr>
          <a:lstStyle/>
          <a:p>
            <a:pPr algn="ctr"/>
            <a:r>
              <a:rPr lang="en-US" sz="8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a:t>
            </a:r>
            <a:endPar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p:cNvSpPr/>
          <p:nvPr/>
        </p:nvSpPr>
        <p:spPr>
          <a:xfrm>
            <a:off x="8246236" y="2198507"/>
            <a:ext cx="808506" cy="1323439"/>
          </a:xfrm>
          <a:prstGeom prst="rect">
            <a:avLst/>
          </a:prstGeom>
          <a:noFill/>
        </p:spPr>
        <p:txBody>
          <a:bodyPr wrap="square" lIns="91440" tIns="45720" rIns="91440" bIns="45720">
            <a:spAutoFit/>
          </a:bodyPr>
          <a:lstStyle/>
          <a:p>
            <a:pPr algn="ctr"/>
            <a:r>
              <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a:t>
            </a:r>
            <a:endPar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 name="Rectangle 15"/>
          <p:cNvSpPr/>
          <p:nvPr/>
        </p:nvSpPr>
        <p:spPr>
          <a:xfrm>
            <a:off x="9349344" y="2387912"/>
            <a:ext cx="808506" cy="1246495"/>
          </a:xfrm>
          <a:prstGeom prst="rect">
            <a:avLst/>
          </a:prstGeom>
          <a:noFill/>
        </p:spPr>
        <p:txBody>
          <a:bodyPr wrap="square" lIns="91440" tIns="45720" rIns="91440" bIns="45720">
            <a:spAutoFit/>
          </a:bodyPr>
          <a:lstStyle/>
          <a:p>
            <a:pPr algn="ctr"/>
            <a:r>
              <a:rPr lang="en-US" sz="75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a:t>
            </a:r>
            <a:endParaRPr lang="en-US"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 r="-2149" b="23123"/>
          <a:stretch/>
        </p:blipFill>
        <p:spPr>
          <a:xfrm>
            <a:off x="168956" y="2608833"/>
            <a:ext cx="12305449" cy="3528040"/>
          </a:xfrm>
          <a:prstGeom prst="rect">
            <a:avLst/>
          </a:prstGeom>
        </p:spPr>
      </p:pic>
      <p:sp>
        <p:nvSpPr>
          <p:cNvPr id="20" name="TextBox 19"/>
          <p:cNvSpPr txBox="1"/>
          <p:nvPr/>
        </p:nvSpPr>
        <p:spPr>
          <a:xfrm>
            <a:off x="-282404" y="2275091"/>
            <a:ext cx="3257604" cy="1938992"/>
          </a:xfrm>
          <a:prstGeom prst="rect">
            <a:avLst/>
          </a:prstGeom>
          <a:noFill/>
        </p:spPr>
        <p:txBody>
          <a:bodyPr wrap="square" rtlCol="0">
            <a:spAutoFit/>
          </a:bodyPr>
          <a:lstStyle/>
          <a:p>
            <a:pPr algn="ctr"/>
            <a:r>
              <a:rPr lang="en-US" sz="4000" dirty="0" smtClean="0">
                <a:solidFill>
                  <a:schemeClr val="bg1"/>
                </a:solidFill>
                <a:latin typeface="Impact" panose="020B0806030902050204" pitchFamily="34" charset="0"/>
              </a:rPr>
              <a:t>SPRING</a:t>
            </a:r>
            <a:r>
              <a:rPr lang="en-US" sz="6000" dirty="0" smtClean="0">
                <a:solidFill>
                  <a:schemeClr val="bg1"/>
                </a:solidFill>
                <a:latin typeface="Impact" panose="020B0806030902050204" pitchFamily="34" charset="0"/>
              </a:rPr>
              <a:t> </a:t>
            </a:r>
          </a:p>
          <a:p>
            <a:pPr algn="ctr"/>
            <a:r>
              <a:rPr lang="en-US" sz="6000" dirty="0" smtClean="0">
                <a:latin typeface="Impact" panose="020B0806030902050204" pitchFamily="34" charset="0"/>
              </a:rPr>
              <a:t>2021</a:t>
            </a:r>
            <a:endParaRPr lang="en-US" sz="6000" dirty="0">
              <a:latin typeface="Impact" panose="020B0806030902050204" pitchFamily="34" charset="0"/>
            </a:endParaRPr>
          </a:p>
        </p:txBody>
      </p:sp>
    </p:spTree>
    <p:extLst>
      <p:ext uri="{BB962C8B-B14F-4D97-AF65-F5344CB8AC3E}">
        <p14:creationId xmlns:p14="http://schemas.microsoft.com/office/powerpoint/2010/main" val="3682536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01657" y="820162"/>
            <a:ext cx="7288307" cy="4801314"/>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The Building Blocks of Advancement. </a:t>
            </a:r>
          </a:p>
          <a:p>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smtClean="0">
                <a:latin typeface="Arial" panose="020B0604020202020204" pitchFamily="34" charset="0"/>
                <a:cs typeface="Arial" panose="020B0604020202020204" pitchFamily="34" charset="0"/>
              </a:rPr>
              <a:t>SCIENCE</a:t>
            </a:r>
            <a:r>
              <a:rPr lang="en-US" dirty="0" smtClean="0">
                <a:latin typeface="Arial" panose="020B0604020202020204" pitchFamily="34" charset="0"/>
                <a:cs typeface="Arial" panose="020B0604020202020204" pitchFamily="34" charset="0"/>
              </a:rPr>
              <a:t> is the proven facts that we build on. Understanding Science is critical for the success to bringing our dreams and visions to fruition.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smtClean="0">
                <a:latin typeface="Arial" panose="020B0604020202020204" pitchFamily="34" charset="0"/>
                <a:cs typeface="Arial" panose="020B0604020202020204" pitchFamily="34" charset="0"/>
              </a:rPr>
              <a:t>TECHNOLOGY</a:t>
            </a:r>
            <a:r>
              <a:rPr lang="en-US" dirty="0" smtClean="0">
                <a:latin typeface="Arial" panose="020B0604020202020204" pitchFamily="34" charset="0"/>
                <a:cs typeface="Arial" panose="020B0604020202020204" pitchFamily="34" charset="0"/>
              </a:rPr>
              <a:t> is </a:t>
            </a:r>
            <a:r>
              <a:rPr lang="en-US" dirty="0">
                <a:latin typeface="Arial" panose="020B0604020202020204" pitchFamily="34" charset="0"/>
                <a:cs typeface="Arial" panose="020B0604020202020204" pitchFamily="34" charset="0"/>
              </a:rPr>
              <a:t>primarily the tools that it </a:t>
            </a:r>
            <a:r>
              <a:rPr lang="en-US" dirty="0" smtClean="0">
                <a:latin typeface="Arial" panose="020B0604020202020204" pitchFamily="34" charset="0"/>
                <a:cs typeface="Arial" panose="020B0604020202020204" pitchFamily="34" charset="0"/>
              </a:rPr>
              <a:t>takes to develop and advance the ideas based on the facts provided by science for </a:t>
            </a:r>
            <a:r>
              <a:rPr lang="en-US" dirty="0">
                <a:latin typeface="Arial" panose="020B0604020202020204" pitchFamily="34" charset="0"/>
                <a:cs typeface="Arial" panose="020B0604020202020204" pitchFamily="34" charset="0"/>
              </a:rPr>
              <a:t>a culture to advance. </a:t>
            </a:r>
          </a:p>
          <a:p>
            <a:pPr marL="285750"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smtClean="0">
                <a:latin typeface="Arial" panose="020B0604020202020204" pitchFamily="34" charset="0"/>
                <a:cs typeface="Arial" panose="020B0604020202020204" pitchFamily="34" charset="0"/>
              </a:rPr>
              <a:t>ENGINEERING</a:t>
            </a:r>
            <a:r>
              <a:rPr lang="en-US" dirty="0" smtClean="0">
                <a:latin typeface="Arial" panose="020B0604020202020204" pitchFamily="34" charset="0"/>
                <a:cs typeface="Arial" panose="020B0604020202020204" pitchFamily="34" charset="0"/>
              </a:rPr>
              <a:t> is the ability to create something based on Science, using the tools provided by technology, to bring forth a new and useful product that enhances the quality of life on earth.</a:t>
            </a:r>
          </a:p>
          <a:p>
            <a:pPr marL="285750"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smtClean="0">
                <a:latin typeface="Arial" panose="020B0604020202020204" pitchFamily="34" charset="0"/>
                <a:cs typeface="Arial" panose="020B0604020202020204" pitchFamily="34" charset="0"/>
              </a:rPr>
              <a:t>MATHEMATICS</a:t>
            </a:r>
            <a:r>
              <a:rPr lang="en-US" dirty="0" smtClean="0">
                <a:latin typeface="Arial" panose="020B0604020202020204" pitchFamily="34" charset="0"/>
                <a:cs typeface="Arial" panose="020B0604020202020204" pitchFamily="34" charset="0"/>
              </a:rPr>
              <a:t> is the foundation that proves the ideas and theories as we reach into the future continuously solving for “X”; “X” being the unknown.</a:t>
            </a:r>
          </a:p>
        </p:txBody>
      </p:sp>
      <p:sp>
        <p:nvSpPr>
          <p:cNvPr id="7" name="TextBox 6"/>
          <p:cNvSpPr txBox="1"/>
          <p:nvPr/>
        </p:nvSpPr>
        <p:spPr>
          <a:xfrm>
            <a:off x="4499624" y="52254"/>
            <a:ext cx="7692375" cy="769441"/>
          </a:xfrm>
          <a:prstGeom prst="rect">
            <a:avLst/>
          </a:prstGeom>
          <a:noFill/>
        </p:spPr>
        <p:txBody>
          <a:bodyPr wrap="square" rtlCol="0">
            <a:spAutoFit/>
          </a:bodyPr>
          <a:lstStyle/>
          <a:p>
            <a:pPr algn="ctr"/>
            <a:r>
              <a:rPr lang="en-US" sz="4400" dirty="0" smtClean="0">
                <a:latin typeface="Arial" panose="020B0604020202020204" pitchFamily="34" charset="0"/>
                <a:cs typeface="Arial" panose="020B0604020202020204" pitchFamily="34" charset="0"/>
              </a:rPr>
              <a:t>THE </a:t>
            </a:r>
            <a:r>
              <a:rPr lang="en-US" sz="4400" b="1" dirty="0" smtClean="0">
                <a:latin typeface="Arial" panose="020B0604020202020204" pitchFamily="34" charset="0"/>
                <a:cs typeface="Arial" panose="020B0604020202020204" pitchFamily="34" charset="0"/>
              </a:rPr>
              <a:t>S</a:t>
            </a:r>
            <a:r>
              <a:rPr lang="en-US" sz="4400" dirty="0" smtClean="0">
                <a:latin typeface="Arial" panose="020B0604020202020204" pitchFamily="34" charset="0"/>
                <a:cs typeface="Arial" panose="020B0604020202020204" pitchFamily="34" charset="0"/>
              </a:rPr>
              <a:t>.</a:t>
            </a:r>
            <a:r>
              <a:rPr lang="en-US" sz="4400" b="1" dirty="0" smtClean="0">
                <a:latin typeface="Arial" panose="020B0604020202020204" pitchFamily="34" charset="0"/>
                <a:cs typeface="Arial" panose="020B0604020202020204" pitchFamily="34" charset="0"/>
              </a:rPr>
              <a:t>T.E.M.</a:t>
            </a:r>
            <a:r>
              <a:rPr lang="en-US" sz="4400" dirty="0" smtClean="0">
                <a:latin typeface="Arial" panose="020B0604020202020204" pitchFamily="34" charset="0"/>
                <a:cs typeface="Arial" panose="020B0604020202020204" pitchFamily="34" charset="0"/>
              </a:rPr>
              <a:t> MAP</a:t>
            </a:r>
            <a:endParaRPr lang="en-US" sz="4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92635" y="1165741"/>
            <a:ext cx="6858000" cy="4526517"/>
          </a:xfrm>
          <a:prstGeom prst="rect">
            <a:avLst/>
          </a:prstGeom>
        </p:spPr>
      </p:pic>
      <p:sp>
        <p:nvSpPr>
          <p:cNvPr id="9" name="TextBox 8"/>
          <p:cNvSpPr txBox="1"/>
          <p:nvPr/>
        </p:nvSpPr>
        <p:spPr>
          <a:xfrm>
            <a:off x="4751128" y="5910078"/>
            <a:ext cx="7189364" cy="646331"/>
          </a:xfrm>
          <a:prstGeom prst="rect">
            <a:avLst/>
          </a:prstGeom>
          <a:noFill/>
        </p:spPr>
        <p:txBody>
          <a:bodyPr wrap="square" rtlCol="0">
            <a:spAutoFit/>
          </a:bodyPr>
          <a:lstStyle/>
          <a:p>
            <a:pPr algn="ctr"/>
            <a:r>
              <a:rPr lang="en-US" b="1" dirty="0" smtClean="0">
                <a:solidFill>
                  <a:schemeClr val="accent1">
                    <a:lumMod val="50000"/>
                  </a:schemeClr>
                </a:solidFill>
                <a:latin typeface="Arial" panose="020B0604020202020204" pitchFamily="34" charset="0"/>
                <a:cs typeface="Arial" panose="020B0604020202020204" pitchFamily="34" charset="0"/>
              </a:rPr>
              <a:t>Become an Engineer!  Become a Scientist!  Become a Pilot!  Become and Astronaut! Just BECOME!</a:t>
            </a: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429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266" y="1066802"/>
            <a:ext cx="4174851" cy="5404338"/>
          </a:xfrm>
          <a:prstGeom prst="rect">
            <a:avLst/>
          </a:prstGeom>
        </p:spPr>
      </p:pic>
      <p:sp>
        <p:nvSpPr>
          <p:cNvPr id="5" name="Rectangle 4"/>
          <p:cNvSpPr/>
          <p:nvPr/>
        </p:nvSpPr>
        <p:spPr>
          <a:xfrm>
            <a:off x="0" y="-15655"/>
            <a:ext cx="12191997"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 y="43170"/>
            <a:ext cx="12191997" cy="707886"/>
          </a:xfrm>
          <a:prstGeom prst="rect">
            <a:avLst/>
          </a:prstGeom>
          <a:noFill/>
        </p:spPr>
        <p:txBody>
          <a:bodyPr wrap="square" rtlCol="0">
            <a:spAutoFit/>
          </a:bodyPr>
          <a:lstStyle/>
          <a:p>
            <a:pPr algn="ctr"/>
            <a:r>
              <a:rPr lang="en-US" sz="4000" b="1" dirty="0" smtClean="0">
                <a:ln w="13462">
                  <a:solidFill>
                    <a:sysClr val="windowText" lastClr="000000"/>
                  </a:solidFill>
                  <a:prstDash val="solid"/>
                </a:ln>
                <a:solidFill>
                  <a:srgbClr val="FFFF00"/>
                </a:solidFill>
                <a:effectLst>
                  <a:outerShdw dist="38100" dir="2700000" algn="bl" rotWithShape="0">
                    <a:schemeClr val="accent5"/>
                  </a:outerShdw>
                </a:effectLst>
              </a:rPr>
              <a:t>Hollywood Book Festival 2020 – 1</a:t>
            </a:r>
            <a:r>
              <a:rPr lang="en-US" sz="4000" b="1" baseline="30000" dirty="0" smtClean="0">
                <a:ln w="13462">
                  <a:solidFill>
                    <a:sysClr val="windowText" lastClr="000000"/>
                  </a:solidFill>
                  <a:prstDash val="solid"/>
                </a:ln>
                <a:solidFill>
                  <a:srgbClr val="FFFF00"/>
                </a:solidFill>
                <a:effectLst>
                  <a:outerShdw dist="38100" dir="2700000" algn="bl" rotWithShape="0">
                    <a:schemeClr val="accent5"/>
                  </a:outerShdw>
                </a:effectLst>
              </a:rPr>
              <a:t>st</a:t>
            </a:r>
            <a:r>
              <a:rPr lang="en-US" sz="4000" b="1" dirty="0" smtClean="0">
                <a:ln w="13462">
                  <a:solidFill>
                    <a:sysClr val="windowText" lastClr="000000"/>
                  </a:solidFill>
                  <a:prstDash val="solid"/>
                </a:ln>
                <a:solidFill>
                  <a:srgbClr val="FFFF00"/>
                </a:solidFill>
                <a:effectLst>
                  <a:outerShdw dist="38100" dir="2700000" algn="bl" rotWithShape="0">
                    <a:schemeClr val="accent5"/>
                  </a:outerShdw>
                </a:effectLst>
              </a:rPr>
              <a:t> Place!</a:t>
            </a:r>
            <a:endParaRPr lang="en-US" sz="40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sp>
        <p:nvSpPr>
          <p:cNvPr id="3" name="TextBox 2"/>
          <p:cNvSpPr txBox="1"/>
          <p:nvPr/>
        </p:nvSpPr>
        <p:spPr>
          <a:xfrm>
            <a:off x="5838090" y="2030033"/>
            <a:ext cx="5334003" cy="3477875"/>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t </a:t>
            </a:r>
            <a:r>
              <a:rPr lang="en-US" sz="2000" dirty="0">
                <a:latin typeface="Arial" panose="020B0604020202020204" pitchFamily="34" charset="0"/>
                <a:cs typeface="Arial" panose="020B0604020202020204" pitchFamily="34" charset="0"/>
              </a:rPr>
              <a:t>is our pleasure to announce that our Children’s book titled “The First Birthday Party Ever!” was awarded 1st Place at the 2020 Hollywood Book Festival. Celebrating books that deserve greater recognition from the film, television, game and multimedia communities, the Hollywood Book Festival aims to spotlight literature worthy of further consideration by the talent-hungry pipeline of the entertainment industry. Our goal is to receive an Academy Award!</a:t>
            </a:r>
          </a:p>
        </p:txBody>
      </p:sp>
    </p:spTree>
    <p:extLst>
      <p:ext uri="{BB962C8B-B14F-4D97-AF65-F5344CB8AC3E}">
        <p14:creationId xmlns:p14="http://schemas.microsoft.com/office/powerpoint/2010/main" val="3373595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3932"/>
            <a:ext cx="12191997"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45031"/>
            <a:ext cx="12191997" cy="707886"/>
          </a:xfrm>
          <a:prstGeom prst="rect">
            <a:avLst/>
          </a:prstGeom>
          <a:noFill/>
        </p:spPr>
        <p:txBody>
          <a:bodyPr wrap="square" rtlCol="0">
            <a:spAutoFit/>
          </a:bodyPr>
          <a:lstStyle/>
          <a:p>
            <a:pPr algn="ctr"/>
            <a:r>
              <a:rPr lang="en-US" sz="4000" b="1" dirty="0" smtClean="0">
                <a:ln w="13462">
                  <a:solidFill>
                    <a:sysClr val="windowText" lastClr="000000"/>
                  </a:solidFill>
                  <a:prstDash val="solid"/>
                </a:ln>
                <a:solidFill>
                  <a:srgbClr val="FFFF00"/>
                </a:solidFill>
                <a:effectLst>
                  <a:outerShdw dist="38100" dir="2700000" algn="bl" rotWithShape="0">
                    <a:schemeClr val="accent5"/>
                  </a:outerShdw>
                </a:effectLst>
              </a:rPr>
              <a:t>Additional S.T.E.M. Activities included in the Package:</a:t>
            </a:r>
            <a:endParaRPr lang="en-US" sz="40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278" y="898302"/>
            <a:ext cx="7671515" cy="57536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8712" y="1124517"/>
            <a:ext cx="1654196" cy="533047"/>
          </a:xfrm>
          <a:prstGeom prst="rect">
            <a:avLst/>
          </a:prstGeom>
        </p:spPr>
      </p:pic>
      <p:sp>
        <p:nvSpPr>
          <p:cNvPr id="18" name="Rectangle 17"/>
          <p:cNvSpPr/>
          <p:nvPr/>
        </p:nvSpPr>
        <p:spPr>
          <a:xfrm>
            <a:off x="7061698" y="970972"/>
            <a:ext cx="675572" cy="864827"/>
          </a:xfrm>
          <a:prstGeom prst="rect">
            <a:avLst/>
          </a:prstGeom>
          <a:solidFill>
            <a:srgbClr val="45DE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801662" y="1403591"/>
            <a:ext cx="675572" cy="86482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46490" y="1035573"/>
            <a:ext cx="675572" cy="8648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300471" y="1467986"/>
            <a:ext cx="675572" cy="8648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139346" y="806266"/>
            <a:ext cx="520276" cy="1169551"/>
          </a:xfrm>
          <a:prstGeom prst="rect">
            <a:avLst/>
          </a:prstGeom>
          <a:noFill/>
        </p:spPr>
        <p:txBody>
          <a:bodyPr wrap="square" lIns="91440" tIns="45720" rIns="91440" bIns="45720">
            <a:spAutoFit/>
          </a:bodyPr>
          <a:lstStyle/>
          <a:p>
            <a:pPr algn="ctr"/>
            <a:r>
              <a:rPr lang="en-US" sz="7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S</a:t>
            </a:r>
            <a:endParaRPr lang="en-US" sz="7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5" name="Rectangle 24"/>
          <p:cNvSpPr/>
          <p:nvPr/>
        </p:nvSpPr>
        <p:spPr>
          <a:xfrm>
            <a:off x="7879310" y="1264107"/>
            <a:ext cx="520276" cy="1169551"/>
          </a:xfrm>
          <a:prstGeom prst="rect">
            <a:avLst/>
          </a:prstGeom>
          <a:noFill/>
        </p:spPr>
        <p:txBody>
          <a:bodyPr wrap="square" lIns="91440" tIns="45720" rIns="91440" bIns="45720">
            <a:spAutoFit/>
          </a:bodyPr>
          <a:lstStyle/>
          <a:p>
            <a:pPr algn="ctr"/>
            <a:r>
              <a:rPr lang="en-US" sz="7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a:t>
            </a:r>
            <a:endParaRPr lang="en-US" sz="7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6" name="Rectangle 25"/>
          <p:cNvSpPr/>
          <p:nvPr/>
        </p:nvSpPr>
        <p:spPr>
          <a:xfrm>
            <a:off x="8624138" y="936111"/>
            <a:ext cx="520276" cy="1169551"/>
          </a:xfrm>
          <a:prstGeom prst="rect">
            <a:avLst/>
          </a:prstGeom>
          <a:noFill/>
        </p:spPr>
        <p:txBody>
          <a:bodyPr wrap="square" lIns="91440" tIns="45720" rIns="91440" bIns="45720">
            <a:spAutoFit/>
          </a:bodyPr>
          <a:lstStyle/>
          <a:p>
            <a:pPr algn="ctr"/>
            <a:r>
              <a:rPr lang="en-US" sz="7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a:t>
            </a:r>
            <a:endParaRPr lang="en-US" sz="7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7" name="Rectangle 26"/>
          <p:cNvSpPr/>
          <p:nvPr/>
        </p:nvSpPr>
        <p:spPr>
          <a:xfrm>
            <a:off x="9378119" y="1392897"/>
            <a:ext cx="520276" cy="1015663"/>
          </a:xfrm>
          <a:prstGeom prst="rect">
            <a:avLst/>
          </a:prstGeom>
          <a:noFill/>
        </p:spPr>
        <p:txBody>
          <a:bodyPr wrap="square" lIns="91440" tIns="45720" rIns="91440" bIns="45720">
            <a:spAutoFit/>
          </a:bodyPr>
          <a:lstStyle/>
          <a:p>
            <a:pPr algn="ct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a:t>
            </a:r>
            <a:endPar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13207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85446" y="1090246"/>
            <a:ext cx="3325086" cy="36400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0130" r="4979" b="11688"/>
          <a:stretch/>
        </p:blipFill>
        <p:spPr>
          <a:xfrm>
            <a:off x="847120" y="1154724"/>
            <a:ext cx="3216520" cy="352864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80" y="3856896"/>
            <a:ext cx="1758460" cy="234461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774" t="9509" r="1338" b="5944"/>
          <a:stretch/>
        </p:blipFill>
        <p:spPr>
          <a:xfrm>
            <a:off x="4583722" y="1154723"/>
            <a:ext cx="3094893" cy="3575537"/>
          </a:xfrm>
          <a:prstGeom prst="rect">
            <a:avLst/>
          </a:prstGeom>
        </p:spPr>
      </p:pic>
      <p:sp>
        <p:nvSpPr>
          <p:cNvPr id="14" name="Rectangle 13"/>
          <p:cNvSpPr/>
          <p:nvPr/>
        </p:nvSpPr>
        <p:spPr>
          <a:xfrm>
            <a:off x="4562616" y="1125415"/>
            <a:ext cx="3115999" cy="36400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5159" y="3937004"/>
            <a:ext cx="1758460" cy="2344613"/>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191" t="14773" r="6507" b="8181"/>
          <a:stretch/>
        </p:blipFill>
        <p:spPr>
          <a:xfrm>
            <a:off x="8184730" y="1154722"/>
            <a:ext cx="3295173" cy="3575537"/>
          </a:xfrm>
          <a:prstGeom prst="rect">
            <a:avLst/>
          </a:prstGeom>
        </p:spPr>
      </p:pic>
      <p:sp>
        <p:nvSpPr>
          <p:cNvPr id="15" name="Rectangle 14"/>
          <p:cNvSpPr/>
          <p:nvPr/>
        </p:nvSpPr>
        <p:spPr>
          <a:xfrm>
            <a:off x="8154817" y="1122483"/>
            <a:ext cx="3325086" cy="36400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0507" y="3856896"/>
            <a:ext cx="1746738" cy="2328984"/>
          </a:xfrm>
          <a:prstGeom prst="rect">
            <a:avLst/>
          </a:prstGeom>
        </p:spPr>
      </p:pic>
      <p:sp>
        <p:nvSpPr>
          <p:cNvPr id="10" name="Rectangle 9"/>
          <p:cNvSpPr/>
          <p:nvPr/>
        </p:nvSpPr>
        <p:spPr>
          <a:xfrm>
            <a:off x="2455380" y="3856896"/>
            <a:ext cx="1758460" cy="23289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25159" y="3952633"/>
            <a:ext cx="1758460" cy="23289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108785" y="3856896"/>
            <a:ext cx="1758460" cy="23289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3932"/>
            <a:ext cx="12191997"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45031"/>
            <a:ext cx="12191997" cy="707886"/>
          </a:xfrm>
          <a:prstGeom prst="rect">
            <a:avLst/>
          </a:prstGeom>
          <a:noFill/>
        </p:spPr>
        <p:txBody>
          <a:bodyPr wrap="square" rtlCol="0">
            <a:spAutoFit/>
          </a:bodyPr>
          <a:lstStyle/>
          <a:p>
            <a:pPr algn="ctr"/>
            <a:r>
              <a:rPr lang="en-US" sz="4000" b="1" dirty="0" smtClean="0">
                <a:ln w="13462">
                  <a:solidFill>
                    <a:sysClr val="windowText" lastClr="000000"/>
                  </a:solidFill>
                  <a:prstDash val="solid"/>
                </a:ln>
                <a:solidFill>
                  <a:srgbClr val="FFFF00"/>
                </a:solidFill>
                <a:effectLst>
                  <a:outerShdw dist="38100" dir="2700000" algn="bl" rotWithShape="0">
                    <a:schemeClr val="accent5"/>
                  </a:outerShdw>
                </a:effectLst>
              </a:rPr>
              <a:t>Additional S.T.E.M. Activities included in the Package:</a:t>
            </a:r>
            <a:endParaRPr lang="en-US" sz="40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3992822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69" y="1125415"/>
            <a:ext cx="3267140" cy="3564707"/>
          </a:xfrm>
          <a:prstGeom prst="rect">
            <a:avLst/>
          </a:prstGeom>
        </p:spPr>
      </p:pic>
      <p:sp>
        <p:nvSpPr>
          <p:cNvPr id="13" name="Rectangle 12"/>
          <p:cNvSpPr/>
          <p:nvPr/>
        </p:nvSpPr>
        <p:spPr>
          <a:xfrm>
            <a:off x="785446" y="1090246"/>
            <a:ext cx="3325086" cy="36400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695" t="10979" r="5328" b="9858"/>
          <a:stretch/>
        </p:blipFill>
        <p:spPr>
          <a:xfrm>
            <a:off x="4601007" y="1178170"/>
            <a:ext cx="3047433" cy="3552090"/>
          </a:xfrm>
          <a:prstGeom prst="rect">
            <a:avLst/>
          </a:prstGeom>
        </p:spPr>
      </p:pic>
      <p:sp>
        <p:nvSpPr>
          <p:cNvPr id="14" name="Rectangle 13"/>
          <p:cNvSpPr/>
          <p:nvPr/>
        </p:nvSpPr>
        <p:spPr>
          <a:xfrm>
            <a:off x="4562616" y="1125415"/>
            <a:ext cx="3115999" cy="36400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154817" y="1122483"/>
            <a:ext cx="3325086" cy="36400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8659" t="10980" r="2369" b="3732"/>
          <a:stretch/>
        </p:blipFill>
        <p:spPr>
          <a:xfrm>
            <a:off x="8205202" y="1175234"/>
            <a:ext cx="3227542" cy="3543304"/>
          </a:xfrm>
          <a:prstGeom prst="rect">
            <a:avLst/>
          </a:prstGeom>
        </p:spPr>
      </p:pic>
      <p:sp>
        <p:nvSpPr>
          <p:cNvPr id="10" name="Rectangle 9"/>
          <p:cNvSpPr/>
          <p:nvPr/>
        </p:nvSpPr>
        <p:spPr>
          <a:xfrm>
            <a:off x="3350958" y="5034267"/>
            <a:ext cx="1972916" cy="16732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3932"/>
            <a:ext cx="12191997"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724" y="45031"/>
            <a:ext cx="12191997" cy="707886"/>
          </a:xfrm>
          <a:prstGeom prst="rect">
            <a:avLst/>
          </a:prstGeom>
          <a:noFill/>
        </p:spPr>
        <p:txBody>
          <a:bodyPr wrap="square" rtlCol="0">
            <a:spAutoFit/>
          </a:bodyPr>
          <a:lstStyle/>
          <a:p>
            <a:pPr algn="ctr"/>
            <a:r>
              <a:rPr lang="en-US" sz="4000" b="1" dirty="0" smtClean="0">
                <a:ln w="13462">
                  <a:solidFill>
                    <a:sysClr val="windowText" lastClr="000000"/>
                  </a:solidFill>
                  <a:prstDash val="solid"/>
                </a:ln>
                <a:solidFill>
                  <a:srgbClr val="FFFF00"/>
                </a:solidFill>
                <a:effectLst>
                  <a:outerShdw dist="38100" dir="2700000" algn="bl" rotWithShape="0">
                    <a:schemeClr val="accent5"/>
                  </a:outerShdw>
                </a:effectLst>
              </a:rPr>
              <a:t>Additional S.T.E.M. Activities included in the Package:</a:t>
            </a:r>
            <a:endParaRPr lang="en-US" sz="40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625" y="5103981"/>
            <a:ext cx="1571581" cy="1533810"/>
          </a:xfrm>
          <a:prstGeom prst="rect">
            <a:avLst/>
          </a:prstGeom>
        </p:spPr>
      </p:pic>
      <p:sp>
        <p:nvSpPr>
          <p:cNvPr id="20" name="Rectangle 19"/>
          <p:cNvSpPr/>
          <p:nvPr/>
        </p:nvSpPr>
        <p:spPr>
          <a:xfrm>
            <a:off x="6886824" y="5034267"/>
            <a:ext cx="1972916" cy="16732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6360" y="5112277"/>
            <a:ext cx="1867065" cy="1525513"/>
          </a:xfrm>
          <a:prstGeom prst="rect">
            <a:avLst/>
          </a:prstGeom>
        </p:spPr>
      </p:pic>
    </p:spTree>
    <p:extLst>
      <p:ext uri="{BB962C8B-B14F-4D97-AF65-F5344CB8AC3E}">
        <p14:creationId xmlns:p14="http://schemas.microsoft.com/office/powerpoint/2010/main" val="136116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3932"/>
            <a:ext cx="12191997"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724" y="45031"/>
            <a:ext cx="12191997" cy="707886"/>
          </a:xfrm>
          <a:prstGeom prst="rect">
            <a:avLst/>
          </a:prstGeom>
          <a:noFill/>
        </p:spPr>
        <p:txBody>
          <a:bodyPr wrap="square" rtlCol="0">
            <a:spAutoFit/>
          </a:bodyPr>
          <a:lstStyle/>
          <a:p>
            <a:pPr algn="ctr"/>
            <a:r>
              <a:rPr lang="en-US" sz="4000" b="1" dirty="0" smtClean="0">
                <a:ln w="13462">
                  <a:solidFill>
                    <a:sysClr val="windowText" lastClr="000000"/>
                  </a:solidFill>
                  <a:prstDash val="solid"/>
                </a:ln>
                <a:solidFill>
                  <a:srgbClr val="FFFF00"/>
                </a:solidFill>
                <a:effectLst>
                  <a:outerShdw dist="38100" dir="2700000" algn="bl" rotWithShape="0">
                    <a:schemeClr val="accent5"/>
                  </a:outerShdw>
                </a:effectLst>
              </a:rPr>
              <a:t>The First Birthday Party Ever – Study Guide Test:</a:t>
            </a:r>
            <a:endParaRPr lang="en-US" sz="40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68" y="1122433"/>
            <a:ext cx="5313861" cy="5313861"/>
          </a:xfrm>
          <a:prstGeom prst="rect">
            <a:avLst/>
          </a:prstGeom>
        </p:spPr>
      </p:pic>
      <p:sp>
        <p:nvSpPr>
          <p:cNvPr id="3" name="TextBox 2"/>
          <p:cNvSpPr txBox="1"/>
          <p:nvPr/>
        </p:nvSpPr>
        <p:spPr>
          <a:xfrm>
            <a:off x="6349283" y="2665927"/>
            <a:ext cx="5228822" cy="1569660"/>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hlinkClick r:id="rId3" action="ppaction://hlinkfile"/>
              </a:rPr>
              <a:t>DOWNLOAD PDF TEST</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6456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 y="2644170"/>
            <a:ext cx="12191999" cy="1569660"/>
          </a:xfrm>
          <a:prstGeom prst="rect">
            <a:avLst/>
          </a:prstGeom>
          <a:noFill/>
        </p:spPr>
        <p:txBody>
          <a:bodyPr wrap="square" rtlCol="0">
            <a:spAutoFit/>
          </a:bodyPr>
          <a:lstStyle/>
          <a:p>
            <a:pPr algn="ctr"/>
            <a:r>
              <a:rPr lang="en-US" sz="9600" b="1" dirty="0" smtClean="0">
                <a:solidFill>
                  <a:schemeClr val="bg1"/>
                </a:solidFill>
                <a:latin typeface="Arial" panose="020B0604020202020204" pitchFamily="34" charset="0"/>
                <a:cs typeface="Arial" panose="020B0604020202020204" pitchFamily="34" charset="0"/>
              </a:rPr>
              <a:t>THE END</a:t>
            </a:r>
            <a:endParaRPr lang="en-US" sz="9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407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7212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21024"/>
            <a:ext cx="12192000" cy="1015663"/>
          </a:xfrm>
          <a:prstGeom prst="rect">
            <a:avLst/>
          </a:prstGeom>
          <a:noFill/>
        </p:spPr>
        <p:txBody>
          <a:bodyPr wrap="square" rtlCol="0">
            <a:spAutoFit/>
          </a:bodyPr>
          <a:lstStyle/>
          <a:p>
            <a:pPr algn="ctr"/>
            <a:r>
              <a:rPr lang="en-US" sz="6000" dirty="0" smtClean="0">
                <a:solidFill>
                  <a:schemeClr val="bg1"/>
                </a:solidFill>
              </a:rPr>
              <a:t>The First Birthday Party </a:t>
            </a:r>
            <a:r>
              <a:rPr lang="en-US" sz="6000" b="1" dirty="0" smtClean="0">
                <a:ln w="22225">
                  <a:solidFill>
                    <a:schemeClr val="accent2"/>
                  </a:solidFill>
                  <a:prstDash val="solid"/>
                </a:ln>
                <a:solidFill>
                  <a:srgbClr val="FFFF00"/>
                </a:solidFill>
              </a:rPr>
              <a:t>Ever</a:t>
            </a:r>
            <a:r>
              <a:rPr lang="en-US" sz="6000" dirty="0" smtClean="0">
                <a:solidFill>
                  <a:schemeClr val="bg1"/>
                </a:solidFill>
              </a:rPr>
              <a:t>!</a:t>
            </a:r>
            <a:endParaRPr lang="en-US" sz="6000" dirty="0">
              <a:solidFill>
                <a:schemeClr val="bg1"/>
              </a:solidFill>
            </a:endParaRPr>
          </a:p>
        </p:txBody>
      </p:sp>
      <p:sp>
        <p:nvSpPr>
          <p:cNvPr id="6" name="TextBox 5"/>
          <p:cNvSpPr txBox="1"/>
          <p:nvPr/>
        </p:nvSpPr>
        <p:spPr>
          <a:xfrm>
            <a:off x="0" y="951664"/>
            <a:ext cx="12192000" cy="707886"/>
          </a:xfrm>
          <a:prstGeom prst="rect">
            <a:avLst/>
          </a:prstGeom>
          <a:noFill/>
        </p:spPr>
        <p:txBody>
          <a:bodyPr wrap="square" rtlCol="0">
            <a:spAutoFit/>
          </a:bodyPr>
          <a:lstStyle/>
          <a:p>
            <a:pPr algn="ctr"/>
            <a:r>
              <a:rPr lang="en-US" sz="4000" spc="7500" dirty="0"/>
              <a:t> </a:t>
            </a:r>
            <a:r>
              <a:rPr lang="en-US" sz="4000" spc="7500" dirty="0" smtClean="0"/>
              <a:t>SYNOPSIS</a:t>
            </a:r>
            <a:endParaRPr lang="en-US" sz="4000" spc="7500" dirty="0"/>
          </a:p>
        </p:txBody>
      </p:sp>
      <p:sp>
        <p:nvSpPr>
          <p:cNvPr id="7" name="TextBox 6"/>
          <p:cNvSpPr txBox="1"/>
          <p:nvPr/>
        </p:nvSpPr>
        <p:spPr>
          <a:xfrm>
            <a:off x="161362" y="1916784"/>
            <a:ext cx="7153835" cy="4901342"/>
          </a:xfrm>
          <a:prstGeom prst="rect">
            <a:avLst/>
          </a:prstGeom>
          <a:noFill/>
        </p:spPr>
        <p:txBody>
          <a:bodyPr wrap="square" rtlCol="0">
            <a:spAutoFit/>
          </a:bodyPr>
          <a:lstStyle/>
          <a:p>
            <a:pPr algn="just"/>
            <a:r>
              <a:rPr lang="en-US" sz="1550" b="1" i="1" dirty="0">
                <a:latin typeface="Arial" panose="020B0604020202020204" pitchFamily="34" charset="0"/>
                <a:cs typeface="Arial" panose="020B0604020202020204" pitchFamily="34" charset="0"/>
              </a:rPr>
              <a:t>The First Birthday Party </a:t>
            </a:r>
            <a:r>
              <a:rPr lang="en-US" sz="1550" b="1" i="1" dirty="0">
                <a:solidFill>
                  <a:srgbClr val="FF0000"/>
                </a:solidFill>
                <a:latin typeface="Arial" panose="020B0604020202020204" pitchFamily="34" charset="0"/>
                <a:cs typeface="Arial" panose="020B0604020202020204" pitchFamily="34" charset="0"/>
              </a:rPr>
              <a:t>Ever!</a:t>
            </a:r>
            <a:r>
              <a:rPr lang="en-US" sz="1550" i="1" dirty="0">
                <a:solidFill>
                  <a:srgbClr val="FF0000"/>
                </a:solidFill>
                <a:latin typeface="Arial" panose="020B0604020202020204" pitchFamily="34" charset="0"/>
                <a:cs typeface="Arial" panose="020B0604020202020204" pitchFamily="34" charset="0"/>
              </a:rPr>
              <a:t> </a:t>
            </a:r>
            <a:r>
              <a:rPr lang="en-US" sz="1550" dirty="0">
                <a:latin typeface="Arial" panose="020B0604020202020204" pitchFamily="34" charset="0"/>
                <a:cs typeface="Arial" panose="020B0604020202020204" pitchFamily="34" charset="0"/>
              </a:rPr>
              <a:t>is a fun story of human-like dinosaurs and animals, filled with suspense, surprise and friendships. A captivating story with fun music for both children and adults. It revolves around Archie, a Pterodactyl who is born in a most unnatural way – his egg is blown from the nest by the eruption of the </a:t>
            </a:r>
            <a:r>
              <a:rPr lang="en-US" sz="1550" dirty="0" err="1">
                <a:latin typeface="Arial" panose="020B0604020202020204" pitchFamily="34" charset="0"/>
                <a:cs typeface="Arial" panose="020B0604020202020204" pitchFamily="34" charset="0"/>
              </a:rPr>
              <a:t>ChuckleGiggleNu</a:t>
            </a:r>
            <a:r>
              <a:rPr lang="en-US" sz="1550" dirty="0">
                <a:latin typeface="Arial" panose="020B0604020202020204" pitchFamily="34" charset="0"/>
                <a:cs typeface="Arial" panose="020B0604020202020204" pitchFamily="34" charset="0"/>
              </a:rPr>
              <a:t> volcano, causing him to be confused about who he is the rest of his life. Not being born with his natural mother who ordinarily would teach her dinosaur offspring to fly, young Archie must learn this and many dinosaur lessons from his newfound un-Pterodactyl- dinosaur mother, Trudy.  </a:t>
            </a:r>
            <a:r>
              <a:rPr lang="en-US" sz="1550" dirty="0" smtClean="0">
                <a:latin typeface="Arial" panose="020B0604020202020204" pitchFamily="34" charset="0"/>
                <a:cs typeface="Arial" panose="020B0604020202020204" pitchFamily="34" charset="0"/>
              </a:rPr>
              <a:t>Trudy </a:t>
            </a:r>
            <a:r>
              <a:rPr lang="en-US" sz="1550" dirty="0">
                <a:latin typeface="Arial" panose="020B0604020202020204" pitchFamily="34" charset="0"/>
                <a:cs typeface="Arial" panose="020B0604020202020204" pitchFamily="34" charset="0"/>
              </a:rPr>
              <a:t>tries her best to teach her beloved confused surrogate child-like dinosaur his birthright of flying but to no avail. This devastates young Archie so Trudy decides to cheer up Archie with a surprise birthday party celebrating his First Birthday. Then the fun begins . . . </a:t>
            </a:r>
            <a:r>
              <a:rPr lang="en-US" sz="1550" dirty="0" smtClean="0">
                <a:latin typeface="Arial" panose="020B0604020202020204" pitchFamily="34" charset="0"/>
                <a:cs typeface="Arial" panose="020B0604020202020204" pitchFamily="34" charset="0"/>
              </a:rPr>
              <a:t>. </a:t>
            </a:r>
          </a:p>
          <a:p>
            <a:pPr algn="just"/>
            <a:endParaRPr lang="en-US" sz="1550" dirty="0">
              <a:latin typeface="Arial" panose="020B0604020202020204" pitchFamily="34" charset="0"/>
              <a:cs typeface="Arial" panose="020B0604020202020204" pitchFamily="34" charset="0"/>
            </a:endParaRPr>
          </a:p>
          <a:p>
            <a:pPr algn="just"/>
            <a:r>
              <a:rPr lang="en-US" sz="1550" dirty="0" smtClean="0">
                <a:latin typeface="Arial" panose="020B0604020202020204" pitchFamily="34" charset="0"/>
                <a:cs typeface="Arial" panose="020B0604020202020204" pitchFamily="34" charset="0"/>
              </a:rPr>
              <a:t>Party </a:t>
            </a:r>
            <a:r>
              <a:rPr lang="en-US" sz="1550" dirty="0">
                <a:latin typeface="Arial" panose="020B0604020202020204" pitchFamily="34" charset="0"/>
                <a:cs typeface="Arial" panose="020B0604020202020204" pitchFamily="34" charset="0"/>
              </a:rPr>
              <a:t>Poopers </a:t>
            </a:r>
            <a:r>
              <a:rPr lang="en-US" sz="1550" dirty="0" err="1">
                <a:latin typeface="Arial" panose="020B0604020202020204" pitchFamily="34" charset="0"/>
                <a:cs typeface="Arial" panose="020B0604020202020204" pitchFamily="34" charset="0"/>
              </a:rPr>
              <a:t>Rexton</a:t>
            </a:r>
            <a:r>
              <a:rPr lang="en-US" sz="1550" dirty="0">
                <a:latin typeface="Arial" panose="020B0604020202020204" pitchFamily="34" charset="0"/>
                <a:cs typeface="Arial" panose="020B0604020202020204" pitchFamily="34" charset="0"/>
              </a:rPr>
              <a:t> and Albert overhear plans about the celebration and decide to steal their fun by stealing their party favors and cake. All of this against the background of a major storm, the annual car race and concert</a:t>
            </a:r>
            <a:r>
              <a:rPr lang="en-US" sz="1550" dirty="0" smtClean="0">
                <a:latin typeface="Arial" panose="020B0604020202020204" pitchFamily="34" charset="0"/>
                <a:cs typeface="Arial" panose="020B0604020202020204" pitchFamily="34" charset="0"/>
              </a:rPr>
              <a:t>.</a:t>
            </a:r>
          </a:p>
          <a:p>
            <a:pPr algn="just"/>
            <a:endParaRPr lang="en-US" sz="1550" dirty="0">
              <a:latin typeface="Arial" panose="020B0604020202020204" pitchFamily="34" charset="0"/>
              <a:cs typeface="Arial" panose="020B0604020202020204" pitchFamily="34" charset="0"/>
            </a:endParaRPr>
          </a:p>
          <a:p>
            <a:pPr algn="just"/>
            <a:r>
              <a:rPr lang="en-US" sz="1550" dirty="0">
                <a:latin typeface="Arial" panose="020B0604020202020204" pitchFamily="34" charset="0"/>
                <a:cs typeface="Arial" panose="020B0604020202020204" pitchFamily="34" charset="0"/>
              </a:rPr>
              <a:t>There is mayhem in </a:t>
            </a:r>
            <a:r>
              <a:rPr lang="en-US" sz="1550" dirty="0" err="1">
                <a:latin typeface="Arial" panose="020B0604020202020204" pitchFamily="34" charset="0"/>
                <a:cs typeface="Arial" panose="020B0604020202020204" pitchFamily="34" charset="0"/>
              </a:rPr>
              <a:t>ChuckleGiggleNu</a:t>
            </a:r>
            <a:r>
              <a:rPr lang="en-US" sz="1550" dirty="0">
                <a:latin typeface="Arial" panose="020B0604020202020204" pitchFamily="34" charset="0"/>
                <a:cs typeface="Arial" panose="020B0604020202020204" pitchFamily="34" charset="0"/>
              </a:rPr>
              <a:t> jeopardizing every young dinosaur’s birthright – First Birthday Party.</a:t>
            </a:r>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223" y="2088351"/>
            <a:ext cx="4558209" cy="4558209"/>
          </a:xfrm>
          <a:prstGeom prst="rect">
            <a:avLst/>
          </a:prstGeom>
        </p:spPr>
      </p:pic>
    </p:spTree>
    <p:extLst>
      <p:ext uri="{BB962C8B-B14F-4D97-AF65-F5344CB8AC3E}">
        <p14:creationId xmlns:p14="http://schemas.microsoft.com/office/powerpoint/2010/main" val="918604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282223"/>
            <a:ext cx="7036172" cy="630942"/>
          </a:xfrm>
          <a:prstGeom prst="rect">
            <a:avLst/>
          </a:prstGeom>
          <a:noFill/>
        </p:spPr>
        <p:txBody>
          <a:bodyPr wrap="square" rtlCol="0">
            <a:spAutoFit/>
          </a:bodyPr>
          <a:lstStyle/>
          <a:p>
            <a:pPr algn="ctr"/>
            <a:r>
              <a:rPr lang="en-US" sz="3500" dirty="0" smtClean="0">
                <a:latin typeface="Arial" panose="020B0604020202020204" pitchFamily="34" charset="0"/>
                <a:cs typeface="Arial" panose="020B0604020202020204" pitchFamily="34" charset="0"/>
              </a:rPr>
              <a:t>Party </a:t>
            </a:r>
            <a:r>
              <a:rPr lang="en-US" sz="3500" dirty="0">
                <a:latin typeface="Arial" panose="020B0604020202020204" pitchFamily="34" charset="0"/>
                <a:cs typeface="Arial" panose="020B0604020202020204" pitchFamily="34" charset="0"/>
              </a:rPr>
              <a:t>Pal’s Study </a:t>
            </a:r>
            <a:r>
              <a:rPr lang="en-US" sz="3500" dirty="0" smtClean="0">
                <a:latin typeface="Arial" panose="020B0604020202020204" pitchFamily="34" charset="0"/>
                <a:cs typeface="Arial" panose="020B0604020202020204" pitchFamily="34" charset="0"/>
              </a:rPr>
              <a:t>Guide: Intro</a:t>
            </a:r>
            <a:endParaRPr lang="en-US" sz="35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500" y="-12592"/>
            <a:ext cx="5143500" cy="6858000"/>
          </a:xfrm>
          <a:prstGeom prst="rect">
            <a:avLst/>
          </a:prstGeom>
        </p:spPr>
      </p:pic>
      <p:sp>
        <p:nvSpPr>
          <p:cNvPr id="14" name="TextBox 13"/>
          <p:cNvSpPr txBox="1"/>
          <p:nvPr/>
        </p:nvSpPr>
        <p:spPr>
          <a:xfrm>
            <a:off x="323032" y="2052580"/>
            <a:ext cx="6229350" cy="3785652"/>
          </a:xfrm>
          <a:prstGeom prst="rect">
            <a:avLst/>
          </a:prstGeom>
          <a:noFill/>
        </p:spPr>
        <p:txBody>
          <a:bodyPr wrap="square" rtlCol="0">
            <a:spAutoFit/>
          </a:bodyPr>
          <a:lstStyle/>
          <a:p>
            <a:pPr algn="just"/>
            <a:r>
              <a:rPr lang="en-US" sz="1600" dirty="0" smtClean="0">
                <a:latin typeface="Arial" panose="020B0604020202020204" pitchFamily="34" charset="0"/>
                <a:cs typeface="Arial" panose="020B0604020202020204" pitchFamily="34" charset="0"/>
              </a:rPr>
              <a:t>“Hello Scientist! I am so excited to tell you what we’re going to do today. Who LOVES dinosaurs? Me too! Does anyone know what people are called that look for dinosaur bones? YES! Exactly! Paleontologist! And that’s what we’re going to be today.</a:t>
            </a:r>
          </a:p>
          <a:p>
            <a:pPr algn="just"/>
            <a:endParaRPr lang="en-US" sz="1600" dirty="0">
              <a:latin typeface="Arial" panose="020B0604020202020204" pitchFamily="34" charset="0"/>
              <a:cs typeface="Arial" panose="020B0604020202020204" pitchFamily="34" charset="0"/>
            </a:endParaRPr>
          </a:p>
          <a:p>
            <a:pPr algn="just"/>
            <a:r>
              <a:rPr lang="en-US" sz="1600" dirty="0" smtClean="0">
                <a:latin typeface="Arial" panose="020B0604020202020204" pitchFamily="34" charset="0"/>
                <a:cs typeface="Arial" panose="020B0604020202020204" pitchFamily="34" charset="0"/>
              </a:rPr>
              <a:t>We are going to use our knowledge of our colors, our shapes and sizes to help us find out which dinosaur of Filbert and his Party Pals we have dug up.  Are you so excited? Me too! Alright, before we get started, we have to make sure we have the tools we need we need. So we will have a chart here with Filbert and all his Party Pals. We’ll have a color chart to review to make sure you know all your colors or have a friend in the group that does. We’re going to review our shapes and the different sizes because that’s how we’re going to determine the bones to match with our Party Pal Friends…”</a:t>
            </a:r>
            <a:endParaRPr lang="en-US" sz="1600" dirty="0">
              <a:latin typeface="Arial" panose="020B0604020202020204" pitchFamily="34" charset="0"/>
              <a:cs typeface="Arial" panose="020B0604020202020204" pitchFamily="34" charset="0"/>
            </a:endParaRPr>
          </a:p>
        </p:txBody>
      </p:sp>
      <p:sp>
        <p:nvSpPr>
          <p:cNvPr id="8" name="Rectangle 7"/>
          <p:cNvSpPr/>
          <p:nvPr/>
        </p:nvSpPr>
        <p:spPr>
          <a:xfrm>
            <a:off x="0" y="0"/>
            <a:ext cx="7048499"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ath &amp; Science Party Pal’s Study Gu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74823" y="79290"/>
            <a:ext cx="677559" cy="677559"/>
          </a:xfrm>
          <a:prstGeom prst="rect">
            <a:avLst/>
          </a:prstGeom>
        </p:spPr>
      </p:pic>
      <p:sp>
        <p:nvSpPr>
          <p:cNvPr id="9" name="TextBox 8"/>
          <p:cNvSpPr txBox="1"/>
          <p:nvPr/>
        </p:nvSpPr>
        <p:spPr>
          <a:xfrm>
            <a:off x="0" y="-26742"/>
            <a:ext cx="7048500" cy="769441"/>
          </a:xfrm>
          <a:prstGeom prst="rect">
            <a:avLst/>
          </a:prstGeom>
          <a:noFill/>
        </p:spPr>
        <p:txBody>
          <a:bodyPr wrap="square" rtlCol="0">
            <a:spAutoFit/>
          </a:bodyPr>
          <a:lstStyle/>
          <a:p>
            <a:pPr algn="ctr"/>
            <a:r>
              <a:rPr lang="en-US" sz="4400" b="1" dirty="0">
                <a:ln w="13462">
                  <a:solidFill>
                    <a:sysClr val="windowText" lastClr="000000"/>
                  </a:solidFill>
                  <a:prstDash val="solid"/>
                </a:ln>
                <a:solidFill>
                  <a:srgbClr val="FFFF00"/>
                </a:solidFill>
                <a:effectLst>
                  <a:outerShdw dist="38100" dir="2700000" algn="bl" rotWithShape="0">
                    <a:schemeClr val="accent5"/>
                  </a:outerShdw>
                </a:effectLst>
              </a:rPr>
              <a:t>Math &amp; </a:t>
            </a:r>
            <a:r>
              <a:rPr lang="en-US" sz="4400" b="1" dirty="0" smtClean="0">
                <a:ln w="13462">
                  <a:solidFill>
                    <a:sysClr val="windowText" lastClr="000000"/>
                  </a:solidFill>
                  <a:prstDash val="solid"/>
                </a:ln>
                <a:solidFill>
                  <a:srgbClr val="FFFF00"/>
                </a:solidFill>
                <a:effectLst>
                  <a:outerShdw dist="38100" dir="2700000" algn="bl" rotWithShape="0">
                    <a:schemeClr val="accent5"/>
                  </a:outerShdw>
                </a:effectLst>
              </a:rPr>
              <a:t>Science</a:t>
            </a:r>
            <a:endParaRPr lang="en-US" sz="44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sp>
        <p:nvSpPr>
          <p:cNvPr id="12" name="TextBox 11"/>
          <p:cNvSpPr txBox="1"/>
          <p:nvPr/>
        </p:nvSpPr>
        <p:spPr>
          <a:xfrm>
            <a:off x="5511358" y="809053"/>
            <a:ext cx="1094813" cy="400110"/>
          </a:xfrm>
          <a:prstGeom prst="rect">
            <a:avLst/>
          </a:prstGeom>
          <a:noFill/>
        </p:spPr>
        <p:txBody>
          <a:bodyPr wrap="square" rtlCol="0">
            <a:spAutoFit/>
          </a:bodyPr>
          <a:lstStyle/>
          <a:p>
            <a:pPr algn="ctr"/>
            <a:r>
              <a:rPr lang="en-US" sz="2000" b="1" dirty="0" smtClean="0">
                <a:solidFill>
                  <a:srgbClr val="FF0000"/>
                </a:solidFill>
              </a:rPr>
              <a:t>PLAY</a:t>
            </a:r>
            <a:endParaRPr lang="en-US" sz="2000" b="1" dirty="0">
              <a:solidFill>
                <a:srgbClr val="FF0000"/>
              </a:solidFill>
            </a:endParaRPr>
          </a:p>
        </p:txBody>
      </p:sp>
    </p:spTree>
    <p:extLst>
      <p:ext uri="{BB962C8B-B14F-4D97-AF65-F5344CB8AC3E}">
        <p14:creationId xmlns:p14="http://schemas.microsoft.com/office/powerpoint/2010/main" val="384461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12341" y="868117"/>
            <a:ext cx="7579659" cy="630942"/>
          </a:xfrm>
          <a:prstGeom prst="rect">
            <a:avLst/>
          </a:prstGeom>
          <a:noFill/>
        </p:spPr>
        <p:txBody>
          <a:bodyPr wrap="square" rtlCol="0">
            <a:spAutoFit/>
          </a:bodyPr>
          <a:lstStyle/>
          <a:p>
            <a:pPr algn="ctr"/>
            <a:r>
              <a:rPr lang="en-US" sz="3500" dirty="0" smtClean="0">
                <a:latin typeface="Arial" panose="020B0604020202020204" pitchFamily="34" charset="0"/>
                <a:cs typeface="Arial" panose="020B0604020202020204" pitchFamily="34" charset="0"/>
              </a:rPr>
              <a:t>Let’s Look For Dinosaur Bones!</a:t>
            </a:r>
            <a:endParaRPr lang="en-US" sz="3500" dirty="0">
              <a:latin typeface="Arial" panose="020B0604020202020204" pitchFamily="34" charset="0"/>
              <a:cs typeface="Arial" panose="020B0604020202020204" pitchFamily="34" charset="0"/>
            </a:endParaRPr>
          </a:p>
        </p:txBody>
      </p:sp>
      <p:sp>
        <p:nvSpPr>
          <p:cNvPr id="7" name="TextBox 6"/>
          <p:cNvSpPr txBox="1"/>
          <p:nvPr/>
        </p:nvSpPr>
        <p:spPr>
          <a:xfrm>
            <a:off x="4835940" y="1559754"/>
            <a:ext cx="7170726" cy="4708981"/>
          </a:xfrm>
          <a:prstGeom prst="rect">
            <a:avLst/>
          </a:prstGeom>
          <a:noFill/>
        </p:spPr>
        <p:txBody>
          <a:bodyPr wrap="square" rtlCol="0">
            <a:spAutoFit/>
          </a:bodyPr>
          <a:lstStyle/>
          <a:p>
            <a:pPr algn="just"/>
            <a:r>
              <a:rPr lang="en-US" sz="1500" b="1" dirty="0">
                <a:latin typeface="Arial" panose="020B0604020202020204" pitchFamily="34" charset="0"/>
                <a:cs typeface="Arial" panose="020B0604020202020204" pitchFamily="34" charset="0"/>
              </a:rPr>
              <a:t>Objective:</a:t>
            </a:r>
            <a:r>
              <a:rPr lang="en-US" sz="1500" dirty="0">
                <a:latin typeface="Arial" panose="020B0604020202020204" pitchFamily="34" charset="0"/>
                <a:cs typeface="Arial" panose="020B0604020202020204" pitchFamily="34" charset="0"/>
              </a:rPr>
              <a:t> Students will be able to identify and match Filbert and Party </a:t>
            </a:r>
            <a:r>
              <a:rPr lang="en-US" sz="1500" dirty="0" smtClean="0">
                <a:latin typeface="Arial" panose="020B0604020202020204" pitchFamily="34" charset="0"/>
                <a:cs typeface="Arial" panose="020B0604020202020204" pitchFamily="34" charset="0"/>
              </a:rPr>
              <a:t>Pals’ unique </a:t>
            </a:r>
            <a:r>
              <a:rPr lang="en-US" sz="1500" dirty="0">
                <a:latin typeface="Arial" panose="020B0604020202020204" pitchFamily="34" charset="0"/>
                <a:cs typeface="Arial" panose="020B0604020202020204" pitchFamily="34" charset="0"/>
              </a:rPr>
              <a:t>bones to each pal</a:t>
            </a:r>
            <a:r>
              <a:rPr lang="en-US" sz="1500" dirty="0" smtClean="0">
                <a:latin typeface="Arial" panose="020B0604020202020204" pitchFamily="34" charset="0"/>
                <a:cs typeface="Arial" panose="020B0604020202020204" pitchFamily="34" charset="0"/>
              </a:rPr>
              <a:t>.</a:t>
            </a:r>
          </a:p>
          <a:p>
            <a:pPr algn="just"/>
            <a:endParaRPr lang="en-US" sz="1500" dirty="0">
              <a:latin typeface="Arial" panose="020B0604020202020204" pitchFamily="34" charset="0"/>
              <a:cs typeface="Arial" panose="020B0604020202020204" pitchFamily="34" charset="0"/>
            </a:endParaRPr>
          </a:p>
          <a:p>
            <a:pPr algn="just"/>
            <a:r>
              <a:rPr lang="en-US" sz="1500" dirty="0">
                <a:latin typeface="Arial" panose="020B0604020202020204" pitchFamily="34" charset="0"/>
                <a:cs typeface="Arial" panose="020B0604020202020204" pitchFamily="34" charset="0"/>
              </a:rPr>
              <a:t>*Students will utilize their previous knowledge of colors, shapes, and size to help them match dinosaur bones to Filbert and Party Pals</a:t>
            </a:r>
            <a:r>
              <a:rPr lang="en-US" sz="1500" dirty="0" smtClean="0">
                <a:latin typeface="Arial" panose="020B0604020202020204" pitchFamily="34" charset="0"/>
                <a:cs typeface="Arial" panose="020B0604020202020204" pitchFamily="34" charset="0"/>
              </a:rPr>
              <a:t>.</a:t>
            </a:r>
          </a:p>
          <a:p>
            <a:pPr algn="just"/>
            <a:endParaRPr lang="en-US" sz="1500" dirty="0">
              <a:latin typeface="Arial" panose="020B0604020202020204" pitchFamily="34" charset="0"/>
              <a:cs typeface="Arial" panose="020B0604020202020204" pitchFamily="34" charset="0"/>
            </a:endParaRPr>
          </a:p>
          <a:p>
            <a:pPr algn="just"/>
            <a:r>
              <a:rPr lang="en-US" sz="1500" b="1" dirty="0">
                <a:latin typeface="Arial" panose="020B0604020202020204" pitchFamily="34" charset="0"/>
                <a:cs typeface="Arial" panose="020B0604020202020204" pitchFamily="34" charset="0"/>
              </a:rPr>
              <a:t>Materials: </a:t>
            </a:r>
            <a:r>
              <a:rPr lang="en-US" sz="1500" dirty="0">
                <a:latin typeface="Arial" panose="020B0604020202020204" pitchFamily="34" charset="0"/>
                <a:cs typeface="Arial" panose="020B0604020202020204" pitchFamily="34" charset="0"/>
              </a:rPr>
              <a:t>Felt poster of Filbert and Party Pals, variety of felt “bones” in different shapes, sizes and colors with Velcro, large plastic </a:t>
            </a:r>
            <a:r>
              <a:rPr lang="en-US" sz="1500" dirty="0" smtClean="0">
                <a:latin typeface="Arial" panose="020B0604020202020204" pitchFamily="34" charset="0"/>
                <a:cs typeface="Arial" panose="020B0604020202020204" pitchFamily="34" charset="0"/>
              </a:rPr>
              <a:t>tub, shoebox or other container filled </a:t>
            </a:r>
            <a:r>
              <a:rPr lang="en-US" sz="1500" dirty="0">
                <a:latin typeface="Arial" panose="020B0604020202020204" pitchFamily="34" charset="0"/>
                <a:cs typeface="Arial" panose="020B0604020202020204" pitchFamily="34" charset="0"/>
              </a:rPr>
              <a:t>with cotton </a:t>
            </a:r>
            <a:r>
              <a:rPr lang="en-US" sz="1500" dirty="0" smtClean="0">
                <a:latin typeface="Arial" panose="020B0604020202020204" pitchFamily="34" charset="0"/>
                <a:cs typeface="Arial" panose="020B0604020202020204" pitchFamily="34" charset="0"/>
              </a:rPr>
              <a:t>balls, sand </a:t>
            </a:r>
            <a:r>
              <a:rPr lang="en-US" sz="1500" dirty="0">
                <a:latin typeface="Arial" panose="020B0604020202020204" pitchFamily="34" charset="0"/>
                <a:cs typeface="Arial" panose="020B0604020202020204" pitchFamily="34" charset="0"/>
              </a:rPr>
              <a:t>or some kind of materials to hide </a:t>
            </a:r>
            <a:r>
              <a:rPr lang="en-US" sz="1500" dirty="0" smtClean="0">
                <a:latin typeface="Arial" panose="020B0604020202020204" pitchFamily="34" charset="0"/>
                <a:cs typeface="Arial" panose="020B0604020202020204" pitchFamily="34" charset="0"/>
              </a:rPr>
              <a:t>the bones</a:t>
            </a:r>
            <a:r>
              <a:rPr lang="en-US" sz="1500" dirty="0">
                <a:latin typeface="Arial" panose="020B0604020202020204" pitchFamily="34" charset="0"/>
                <a:cs typeface="Arial" panose="020B0604020202020204" pitchFamily="34" charset="0"/>
              </a:rPr>
              <a:t>, and supplies for excavation, color flashcards and shape flashcards, large and small </a:t>
            </a:r>
            <a:r>
              <a:rPr lang="en-US" sz="1500" dirty="0" smtClean="0">
                <a:latin typeface="Arial" panose="020B0604020202020204" pitchFamily="34" charset="0"/>
                <a:cs typeface="Arial" panose="020B0604020202020204" pitchFamily="34" charset="0"/>
              </a:rPr>
              <a:t>objects. We will be supplying kits soon that include tools (hand shovel, hand rake and brush) sand, bones, rulers and container.</a:t>
            </a:r>
          </a:p>
          <a:p>
            <a:pPr algn="just"/>
            <a:endParaRPr lang="en-US" sz="1500" dirty="0">
              <a:latin typeface="Arial" panose="020B0604020202020204" pitchFamily="34" charset="0"/>
              <a:cs typeface="Arial" panose="020B0604020202020204" pitchFamily="34" charset="0"/>
            </a:endParaRPr>
          </a:p>
          <a:p>
            <a:pPr algn="just"/>
            <a:r>
              <a:rPr lang="en-US" sz="1500" b="1" dirty="0" smtClean="0">
                <a:latin typeface="Arial" panose="020B0604020202020204" pitchFamily="34" charset="0"/>
                <a:cs typeface="Arial" panose="020B0604020202020204" pitchFamily="34" charset="0"/>
              </a:rPr>
              <a:t>Introduction: </a:t>
            </a:r>
            <a:r>
              <a:rPr lang="en-US" sz="1500" dirty="0" smtClean="0">
                <a:latin typeface="Arial" panose="020B0604020202020204" pitchFamily="34" charset="0"/>
                <a:cs typeface="Arial" panose="020B0604020202020204" pitchFamily="34" charset="0"/>
              </a:rPr>
              <a:t>(Probably would be scripted, but here’s the general idea.) Use the color and shape flashcards to review colors and shapes. Use the large and small objects to review size. (Depending on where this thing is going, maybe the color cards are some of the dinosaurs and simple balloons from the story. Maybe the size cards are the dinosaurs, gifts, and balloons, etc. from the story.)</a:t>
            </a:r>
          </a:p>
          <a:p>
            <a:pPr algn="just"/>
            <a:endParaRPr lang="en-US" sz="1500" dirty="0" smtClean="0">
              <a:latin typeface="Arial" panose="020B0604020202020204" pitchFamily="34" charset="0"/>
              <a:cs typeface="Arial" panose="020B0604020202020204" pitchFamily="34" charset="0"/>
            </a:endParaRPr>
          </a:p>
          <a:p>
            <a:pPr algn="just"/>
            <a:r>
              <a:rPr lang="en-US" sz="1500" dirty="0" smtClean="0">
                <a:latin typeface="Arial" panose="020B0604020202020204" pitchFamily="34" charset="0"/>
                <a:cs typeface="Arial" panose="020B0604020202020204" pitchFamily="34" charset="0"/>
              </a:rPr>
              <a:t>Show a quick video of anthropologists excavating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50606" cy="6858000"/>
          </a:xfrm>
          <a:prstGeom prst="rect">
            <a:avLst/>
          </a:prstGeom>
        </p:spPr>
      </p:pic>
      <p:sp>
        <p:nvSpPr>
          <p:cNvPr id="9" name="Rectangle 8"/>
          <p:cNvSpPr/>
          <p:nvPr/>
        </p:nvSpPr>
        <p:spPr>
          <a:xfrm>
            <a:off x="4650606" y="0"/>
            <a:ext cx="7541394"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12340" y="-12592"/>
            <a:ext cx="7579660" cy="769441"/>
          </a:xfrm>
          <a:prstGeom prst="rect">
            <a:avLst/>
          </a:prstGeom>
          <a:noFill/>
        </p:spPr>
        <p:txBody>
          <a:bodyPr wrap="square" rtlCol="0">
            <a:spAutoFit/>
          </a:bodyPr>
          <a:lstStyle/>
          <a:p>
            <a:pPr algn="ctr"/>
            <a:r>
              <a:rPr lang="en-US" sz="4400" b="1" dirty="0" smtClean="0">
                <a:ln w="13462">
                  <a:solidFill>
                    <a:sysClr val="windowText" lastClr="000000"/>
                  </a:solidFill>
                  <a:prstDash val="solid"/>
                </a:ln>
                <a:solidFill>
                  <a:srgbClr val="FFFF00"/>
                </a:solidFill>
                <a:effectLst>
                  <a:outerShdw dist="38100" dir="2700000" algn="bl" rotWithShape="0">
                    <a:schemeClr val="accent5"/>
                  </a:outerShdw>
                </a:effectLst>
              </a:rPr>
              <a:t>Become A Paleontologist</a:t>
            </a:r>
            <a:endParaRPr lang="en-US" sz="44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3508754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50507"/>
            <a:ext cx="4787153" cy="610749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6577" y="1302160"/>
            <a:ext cx="4430348" cy="4770537"/>
          </a:xfrm>
          <a:prstGeom prst="rect">
            <a:avLst/>
          </a:prstGeom>
          <a:noFill/>
        </p:spPr>
        <p:txBody>
          <a:bodyPr wrap="square" rtlCol="0">
            <a:spAutoFit/>
          </a:bodyPr>
          <a:lstStyle/>
          <a:p>
            <a:pPr algn="just"/>
            <a:r>
              <a:rPr lang="en-US" sz="1900" dirty="0" smtClean="0">
                <a:latin typeface="Arial" panose="020B0604020202020204" pitchFamily="34" charset="0"/>
                <a:cs typeface="Arial" panose="020B0604020202020204" pitchFamily="34" charset="0"/>
              </a:rPr>
              <a:t>Welcome to the land of </a:t>
            </a:r>
            <a:r>
              <a:rPr lang="en-US" sz="1900" dirty="0" err="1" smtClean="0">
                <a:latin typeface="Arial" panose="020B0604020202020204" pitchFamily="34" charset="0"/>
                <a:cs typeface="Arial" panose="020B0604020202020204" pitchFamily="34" charset="0"/>
              </a:rPr>
              <a:t>ChuckleGiggleNu</a:t>
            </a:r>
            <a:r>
              <a:rPr lang="en-US" sz="1900" dirty="0" smtClean="0">
                <a:latin typeface="Arial" panose="020B0604020202020204" pitchFamily="34" charset="0"/>
                <a:cs typeface="Arial" panose="020B0604020202020204" pitchFamily="34" charset="0"/>
              </a:rPr>
              <a:t> where you can see and interact with lively dinosaurs. </a:t>
            </a:r>
          </a:p>
          <a:p>
            <a:pPr algn="just"/>
            <a:endParaRPr lang="en-US" sz="1900" dirty="0">
              <a:latin typeface="Arial" panose="020B0604020202020204" pitchFamily="34" charset="0"/>
              <a:cs typeface="Arial" panose="020B0604020202020204" pitchFamily="34" charset="0"/>
            </a:endParaRPr>
          </a:p>
          <a:p>
            <a:pPr algn="just"/>
            <a:r>
              <a:rPr lang="en-US" sz="1900" dirty="0" smtClean="0">
                <a:latin typeface="Arial" panose="020B0604020202020204" pitchFamily="34" charset="0"/>
                <a:cs typeface="Arial" panose="020B0604020202020204" pitchFamily="34" charset="0"/>
              </a:rPr>
              <a:t>All you need is a cell phone and then download our Party Pals Play App and we will go back 70 million years through our time space continuum and re-create an augmented reality that will simulate an image of the daily lives of dinosaurs.</a:t>
            </a:r>
          </a:p>
          <a:p>
            <a:pPr algn="just"/>
            <a:endParaRPr lang="en-US" sz="1900" dirty="0">
              <a:latin typeface="Arial" panose="020B0604020202020204" pitchFamily="34" charset="0"/>
              <a:cs typeface="Arial" panose="020B0604020202020204" pitchFamily="34" charset="0"/>
            </a:endParaRPr>
          </a:p>
          <a:p>
            <a:pPr algn="just"/>
            <a:r>
              <a:rPr lang="en-US" sz="1900" dirty="0" smtClean="0">
                <a:latin typeface="Arial" panose="020B0604020202020204" pitchFamily="34" charset="0"/>
                <a:cs typeface="Arial" panose="020B0604020202020204" pitchFamily="34" charset="0"/>
              </a:rPr>
              <a:t>This special technology was engineered in a way that causes the phone to bend light creating the images that you see.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780630" y="2217341"/>
            <a:ext cx="3432239" cy="6410184"/>
          </a:xfrm>
          <a:prstGeom prst="rect">
            <a:avLst/>
          </a:prstGeom>
        </p:spPr>
      </p:pic>
      <p:pic>
        <p:nvPicPr>
          <p:cNvPr id="11" name="The first birthday party">
            <a:hlinkClick r:id="" action="ppaction://media"/>
          </p:cNvPr>
          <p:cNvPicPr>
            <a:picLocks noChangeAspect="1"/>
          </p:cNvPicPr>
          <p:nvPr>
            <a:videoFile r:link="rId1"/>
            <p:extLst>
              <p:ext uri="{DAA4B4D4-6D71-4841-9C94-3DE7FCFB9230}">
                <p14:media xmlns:p14="http://schemas.microsoft.com/office/powerpoint/2010/main" r:embed="rId2">
                  <p14:trim st="297" end="1318"/>
                </p14:media>
              </p:ext>
            </p:extLst>
          </p:nvPr>
        </p:nvPicPr>
        <p:blipFill>
          <a:blip r:embed="rId5"/>
          <a:stretch>
            <a:fillRect/>
          </a:stretch>
        </p:blipFill>
        <p:spPr>
          <a:xfrm rot="16200000">
            <a:off x="7430276" y="2630138"/>
            <a:ext cx="2132945" cy="5584589"/>
          </a:xfrm>
          <a:prstGeom prst="roundRect">
            <a:avLst/>
          </a:prstGeom>
        </p:spPr>
      </p:pic>
      <p:sp>
        <p:nvSpPr>
          <p:cNvPr id="12" name="Rectangle 11"/>
          <p:cNvSpPr/>
          <p:nvPr/>
        </p:nvSpPr>
        <p:spPr>
          <a:xfrm>
            <a:off x="0" y="-6342"/>
            <a:ext cx="12192000"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56184"/>
            <a:ext cx="12191999" cy="769441"/>
          </a:xfrm>
          <a:prstGeom prst="rect">
            <a:avLst/>
          </a:prstGeom>
          <a:noFill/>
        </p:spPr>
        <p:txBody>
          <a:bodyPr wrap="square" rtlCol="0">
            <a:spAutoFit/>
          </a:bodyPr>
          <a:lstStyle/>
          <a:p>
            <a:pPr algn="ctr"/>
            <a:r>
              <a:rPr lang="en-US" sz="4400" b="1" dirty="0" smtClean="0">
                <a:ln w="13462">
                  <a:solidFill>
                    <a:sysClr val="windowText" lastClr="000000"/>
                  </a:solidFill>
                  <a:prstDash val="solid"/>
                </a:ln>
                <a:solidFill>
                  <a:srgbClr val="FFFF00"/>
                </a:solidFill>
                <a:effectLst>
                  <a:outerShdw dist="38100" dir="2700000" algn="bl" rotWithShape="0">
                    <a:schemeClr val="accent5"/>
                  </a:outerShdw>
                </a:effectLst>
              </a:rPr>
              <a:t>Technology</a:t>
            </a:r>
            <a:endParaRPr lang="en-US" sz="44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3093" y="991205"/>
            <a:ext cx="6079861" cy="3039931"/>
          </a:xfrm>
          <a:prstGeom prst="rect">
            <a:avLst/>
          </a:prstGeom>
        </p:spPr>
      </p:pic>
    </p:spTree>
    <p:extLst>
      <p:ext uri="{BB962C8B-B14F-4D97-AF65-F5344CB8AC3E}">
        <p14:creationId xmlns:p14="http://schemas.microsoft.com/office/powerpoint/2010/main" val="233733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88616" y="1129839"/>
            <a:ext cx="6524646" cy="5601533"/>
          </a:xfrm>
          <a:prstGeom prst="rect">
            <a:avLst/>
          </a:prstGeom>
          <a:noFill/>
        </p:spPr>
        <p:txBody>
          <a:bodyPr wrap="square" rtlCol="0">
            <a:spAutoFit/>
          </a:bodyPr>
          <a:lstStyle/>
          <a:p>
            <a:pPr algn="just"/>
            <a:r>
              <a:rPr lang="en-US" sz="1700" b="1" dirty="0" smtClean="0">
                <a:latin typeface="Arial" panose="020B0604020202020204" pitchFamily="34" charset="0"/>
                <a:cs typeface="Arial" panose="020B0604020202020204" pitchFamily="34" charset="0"/>
              </a:rPr>
              <a:t>Instructional </a:t>
            </a:r>
            <a:r>
              <a:rPr lang="en-US" sz="1700" b="1" dirty="0">
                <a:latin typeface="Arial" panose="020B0604020202020204" pitchFamily="34" charset="0"/>
                <a:cs typeface="Arial" panose="020B0604020202020204" pitchFamily="34" charset="0"/>
              </a:rPr>
              <a:t>Activity: </a:t>
            </a:r>
            <a:r>
              <a:rPr lang="en-US" sz="1700" dirty="0">
                <a:latin typeface="Arial" panose="020B0604020202020204" pitchFamily="34" charset="0"/>
                <a:cs typeface="Arial" panose="020B0604020202020204" pitchFamily="34" charset="0"/>
              </a:rPr>
              <a:t>Explain to students they are going to become anthropologists. Break students into small groups of 3 to 4. As students find bones, they need to attach them to the poster. Once the poster is complete, students discuss the characteristics of each bone to explain why they think it belongs to which Party Pal</a:t>
            </a:r>
            <a:r>
              <a:rPr lang="en-US" sz="1700" dirty="0" smtClean="0">
                <a:latin typeface="Arial" panose="020B0604020202020204" pitchFamily="34" charset="0"/>
                <a:cs typeface="Arial" panose="020B0604020202020204" pitchFamily="34" charset="0"/>
              </a:rPr>
              <a:t>.</a:t>
            </a:r>
          </a:p>
          <a:p>
            <a:pPr algn="just"/>
            <a:endParaRPr lang="en-US" sz="1700" dirty="0">
              <a:latin typeface="Arial" panose="020B0604020202020204" pitchFamily="34" charset="0"/>
              <a:cs typeface="Arial" panose="020B0604020202020204" pitchFamily="34" charset="0"/>
            </a:endParaRPr>
          </a:p>
          <a:p>
            <a:pPr algn="just"/>
            <a:r>
              <a:rPr lang="en-US" sz="1700" b="1" dirty="0" smtClean="0">
                <a:latin typeface="Arial" panose="020B0604020202020204" pitchFamily="34" charset="0"/>
                <a:cs typeface="Arial" panose="020B0604020202020204" pitchFamily="34" charset="0"/>
              </a:rPr>
              <a:t>Wrap Up: </a:t>
            </a:r>
            <a:r>
              <a:rPr lang="en-US" sz="1700" dirty="0" smtClean="0">
                <a:latin typeface="Arial" panose="020B0604020202020204" pitchFamily="34" charset="0"/>
                <a:cs typeface="Arial" panose="020B0604020202020204" pitchFamily="34" charset="0"/>
              </a:rPr>
              <a:t>Students present their poster to the teacher and their classmates.</a:t>
            </a:r>
          </a:p>
          <a:p>
            <a:pPr algn="just"/>
            <a:r>
              <a:rPr lang="en-US" sz="1700" dirty="0" smtClean="0">
                <a:latin typeface="Arial" panose="020B0604020202020204" pitchFamily="34" charset="0"/>
                <a:cs typeface="Arial" panose="020B0604020202020204" pitchFamily="34" charset="0"/>
              </a:rPr>
              <a:t> </a:t>
            </a:r>
          </a:p>
          <a:p>
            <a:pPr algn="just"/>
            <a:r>
              <a:rPr lang="en-US" sz="1700" b="1" dirty="0" smtClean="0">
                <a:latin typeface="Arial" panose="020B0604020202020204" pitchFamily="34" charset="0"/>
                <a:cs typeface="Arial" panose="020B0604020202020204" pitchFamily="34" charset="0"/>
              </a:rPr>
              <a:t>Differentiation: </a:t>
            </a:r>
            <a:r>
              <a:rPr lang="en-US" sz="1700" dirty="0" smtClean="0">
                <a:latin typeface="Arial" panose="020B0604020202020204" pitchFamily="34" charset="0"/>
                <a:cs typeface="Arial" panose="020B0604020202020204" pitchFamily="34" charset="0"/>
              </a:rPr>
              <a:t>Flashcards use pictures and words. Also, teacher provides </a:t>
            </a:r>
            <a:r>
              <a:rPr lang="en-US" sz="1700" dirty="0" err="1" smtClean="0">
                <a:latin typeface="Arial" panose="020B0604020202020204" pitchFamily="34" charset="0"/>
                <a:cs typeface="Arial" panose="020B0604020202020204" pitchFamily="34" charset="0"/>
              </a:rPr>
              <a:t>realia</a:t>
            </a:r>
            <a:r>
              <a:rPr lang="en-US" sz="1700" dirty="0" smtClean="0">
                <a:latin typeface="Arial" panose="020B0604020202020204" pitchFamily="34" charset="0"/>
                <a:cs typeface="Arial" panose="020B0604020202020204" pitchFamily="34" charset="0"/>
              </a:rPr>
              <a:t> (real-life shapes of different colors and sizes). These objects help visual and kinesthetic (tactile) learners. Also use heterogeneous groups (mixed levels) so that there is a student that knows the colors, shapes and sizes that can assist other students.</a:t>
            </a:r>
          </a:p>
          <a:p>
            <a:pPr algn="just"/>
            <a:r>
              <a:rPr lang="en-US" sz="1700" dirty="0" smtClean="0">
                <a:latin typeface="Arial" panose="020B0604020202020204" pitchFamily="34" charset="0"/>
                <a:cs typeface="Arial" panose="020B0604020202020204" pitchFamily="34" charset="0"/>
              </a:rPr>
              <a:t> </a:t>
            </a:r>
          </a:p>
          <a:p>
            <a:pPr algn="just"/>
            <a:r>
              <a:rPr lang="en-US" sz="1700" b="1" dirty="0" smtClean="0">
                <a:latin typeface="Arial" panose="020B0604020202020204" pitchFamily="34" charset="0"/>
                <a:cs typeface="Arial" panose="020B0604020202020204" pitchFamily="34" charset="0"/>
              </a:rPr>
              <a:t>Assessment: </a:t>
            </a:r>
            <a:r>
              <a:rPr lang="en-US" sz="1700" dirty="0" smtClean="0">
                <a:latin typeface="Arial" panose="020B0604020202020204" pitchFamily="34" charset="0"/>
                <a:cs typeface="Arial" panose="020B0604020202020204" pitchFamily="34" charset="0"/>
              </a:rPr>
              <a:t>Students complete a worksheet or activity on an educational website where they can match shape and size and identify colors.</a:t>
            </a:r>
          </a:p>
          <a:p>
            <a:pPr algn="just"/>
            <a:endParaRPr lang="en-US" dirty="0"/>
          </a:p>
        </p:txBody>
      </p:sp>
      <p:sp>
        <p:nvSpPr>
          <p:cNvPr id="11" name="Rectangle 10"/>
          <p:cNvSpPr/>
          <p:nvPr/>
        </p:nvSpPr>
        <p:spPr>
          <a:xfrm>
            <a:off x="1" y="0"/>
            <a:ext cx="5109881"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44" y="570418"/>
            <a:ext cx="6034326" cy="6034326"/>
          </a:xfrm>
          <a:prstGeom prst="rect">
            <a:avLst/>
          </a:prstGeom>
        </p:spPr>
      </p:pic>
      <p:sp>
        <p:nvSpPr>
          <p:cNvPr id="12" name="Rectangle 11"/>
          <p:cNvSpPr/>
          <p:nvPr/>
        </p:nvSpPr>
        <p:spPr>
          <a:xfrm>
            <a:off x="5109882" y="0"/>
            <a:ext cx="7082117"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109881" y="-25969"/>
            <a:ext cx="7082117" cy="769441"/>
          </a:xfrm>
          <a:prstGeom prst="rect">
            <a:avLst/>
          </a:prstGeom>
          <a:noFill/>
        </p:spPr>
        <p:txBody>
          <a:bodyPr wrap="square" rtlCol="0">
            <a:spAutoFit/>
          </a:bodyPr>
          <a:lstStyle/>
          <a:p>
            <a:pPr algn="ctr"/>
            <a:r>
              <a:rPr lang="en-US" sz="4400" b="1" dirty="0" smtClean="0">
                <a:ln w="13462">
                  <a:solidFill>
                    <a:sysClr val="windowText" lastClr="000000"/>
                  </a:solidFill>
                  <a:prstDash val="solid"/>
                </a:ln>
                <a:solidFill>
                  <a:srgbClr val="FFFF00"/>
                </a:solidFill>
                <a:effectLst>
                  <a:outerShdw dist="38100" dir="2700000" algn="bl" rotWithShape="0">
                    <a:schemeClr val="accent5"/>
                  </a:outerShdw>
                </a:effectLst>
              </a:rPr>
              <a:t>Become A Paleontologist - 2</a:t>
            </a:r>
            <a:endParaRPr lang="en-US" sz="44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2890131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49584" y="1708472"/>
            <a:ext cx="5821270" cy="4293483"/>
          </a:xfrm>
          <a:prstGeom prst="rect">
            <a:avLst/>
          </a:prstGeom>
          <a:noFill/>
        </p:spPr>
        <p:txBody>
          <a:bodyPr wrap="square" rtlCol="0">
            <a:spAutoFit/>
          </a:bodyPr>
          <a:lstStyle/>
          <a:p>
            <a:pPr algn="just"/>
            <a:r>
              <a:rPr lang="en-US" sz="1700" b="1" dirty="0">
                <a:latin typeface="Arial" panose="020B0604020202020204" pitchFamily="34" charset="0"/>
                <a:cs typeface="Arial" panose="020B0604020202020204" pitchFamily="34" charset="0"/>
              </a:rPr>
              <a:t>Objective: </a:t>
            </a:r>
            <a:r>
              <a:rPr lang="en-US" sz="1700" dirty="0">
                <a:latin typeface="Arial" panose="020B0604020202020204" pitchFamily="34" charset="0"/>
                <a:cs typeface="Arial" panose="020B0604020202020204" pitchFamily="34" charset="0"/>
              </a:rPr>
              <a:t>Students go on a journey like Archie to learn how to “fly” by engineering paper airplanes and measuring the distance. Which design will go the farthest and why?</a:t>
            </a:r>
          </a:p>
          <a:p>
            <a:pPr algn="just"/>
            <a:r>
              <a:rPr lang="en-US" sz="1700" dirty="0">
                <a:latin typeface="Arial" panose="020B0604020202020204" pitchFamily="34" charset="0"/>
                <a:cs typeface="Arial" panose="020B0604020202020204" pitchFamily="34" charset="0"/>
              </a:rPr>
              <a:t> </a:t>
            </a:r>
          </a:p>
          <a:p>
            <a:pPr algn="just"/>
            <a:r>
              <a:rPr lang="en-US" sz="1700" dirty="0">
                <a:latin typeface="Arial" panose="020B0604020202020204" pitchFamily="34" charset="0"/>
                <a:cs typeface="Arial" panose="020B0604020202020204" pitchFamily="34" charset="0"/>
              </a:rPr>
              <a:t>*Students will use their previous knowledge of measuring objects.</a:t>
            </a:r>
          </a:p>
          <a:p>
            <a:pPr algn="just"/>
            <a:r>
              <a:rPr lang="en-US" sz="1700" dirty="0">
                <a:latin typeface="Arial" panose="020B0604020202020204" pitchFamily="34" charset="0"/>
                <a:cs typeface="Arial" panose="020B0604020202020204" pitchFamily="34" charset="0"/>
              </a:rPr>
              <a:t> </a:t>
            </a:r>
          </a:p>
          <a:p>
            <a:pPr algn="just"/>
            <a:r>
              <a:rPr lang="en-US" sz="1700" b="1" dirty="0">
                <a:latin typeface="Arial" panose="020B0604020202020204" pitchFamily="34" charset="0"/>
                <a:cs typeface="Arial" panose="020B0604020202020204" pitchFamily="34" charset="0"/>
              </a:rPr>
              <a:t>Materials: </a:t>
            </a:r>
            <a:r>
              <a:rPr lang="en-US" sz="1700" dirty="0">
                <a:latin typeface="Arial" panose="020B0604020202020204" pitchFamily="34" charset="0"/>
                <a:cs typeface="Arial" panose="020B0604020202020204" pitchFamily="34" charset="0"/>
              </a:rPr>
              <a:t>A variety of paper (different weights), chalk, and other measurement tools.</a:t>
            </a:r>
          </a:p>
          <a:p>
            <a:pPr algn="just"/>
            <a:r>
              <a:rPr lang="en-US" sz="1700" dirty="0">
                <a:latin typeface="Arial" panose="020B0604020202020204" pitchFamily="34" charset="0"/>
                <a:cs typeface="Arial" panose="020B0604020202020204" pitchFamily="34" charset="0"/>
              </a:rPr>
              <a:t> </a:t>
            </a:r>
          </a:p>
          <a:p>
            <a:pPr algn="just"/>
            <a:r>
              <a:rPr lang="en-US" sz="1700" b="1" dirty="0">
                <a:latin typeface="Arial" panose="020B0604020202020204" pitchFamily="34" charset="0"/>
                <a:cs typeface="Arial" panose="020B0604020202020204" pitchFamily="34" charset="0"/>
              </a:rPr>
              <a:t>Introduction: </a:t>
            </a:r>
            <a:r>
              <a:rPr lang="en-US" sz="1700" dirty="0">
                <a:latin typeface="Arial" panose="020B0604020202020204" pitchFamily="34" charset="0"/>
                <a:cs typeface="Arial" panose="020B0604020202020204" pitchFamily="34" charset="0"/>
              </a:rPr>
              <a:t>Students practice measuring different objects using </a:t>
            </a:r>
            <a:r>
              <a:rPr lang="en-US" sz="1700" dirty="0" err="1">
                <a:latin typeface="Arial" panose="020B0604020202020204" pitchFamily="34" charset="0"/>
                <a:cs typeface="Arial" panose="020B0604020202020204" pitchFamily="34" charset="0"/>
              </a:rPr>
              <a:t>unifix</a:t>
            </a:r>
            <a:r>
              <a:rPr lang="en-US" sz="1700" dirty="0">
                <a:latin typeface="Arial" panose="020B0604020202020204" pitchFamily="34" charset="0"/>
                <a:cs typeface="Arial" panose="020B0604020202020204" pitchFamily="34" charset="0"/>
              </a:rPr>
              <a:t> cubes, string, measuring tape, and other objects. Students practice comparing distances by using the phrase, “The ______ is longer than or shorter than the _________.”</a:t>
            </a:r>
          </a:p>
          <a:p>
            <a:endParaRPr lang="en-US"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5931" t="-1" r="5764" b="1"/>
          <a:stretch/>
        </p:blipFill>
        <p:spPr>
          <a:xfrm>
            <a:off x="-76130" y="5122"/>
            <a:ext cx="5804573" cy="6758749"/>
          </a:xfrm>
          <a:prstGeom prst="rect">
            <a:avLst/>
          </a:prstGeom>
        </p:spPr>
      </p:pic>
      <p:sp>
        <p:nvSpPr>
          <p:cNvPr id="11" name="Rectangle 10"/>
          <p:cNvSpPr/>
          <p:nvPr/>
        </p:nvSpPr>
        <p:spPr>
          <a:xfrm>
            <a:off x="5728443" y="7791"/>
            <a:ext cx="6463553"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Engineering &amp; Math Party Pal’s Study Guide 2 - paper airplan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8886" y="94316"/>
            <a:ext cx="609600" cy="609600"/>
          </a:xfrm>
          <a:prstGeom prst="rect">
            <a:avLst/>
          </a:prstGeom>
        </p:spPr>
      </p:pic>
      <p:sp>
        <p:nvSpPr>
          <p:cNvPr id="12" name="TextBox 11"/>
          <p:cNvSpPr txBox="1"/>
          <p:nvPr/>
        </p:nvSpPr>
        <p:spPr>
          <a:xfrm>
            <a:off x="5728443" y="5122"/>
            <a:ext cx="6463553" cy="769441"/>
          </a:xfrm>
          <a:prstGeom prst="rect">
            <a:avLst/>
          </a:prstGeom>
          <a:noFill/>
        </p:spPr>
        <p:txBody>
          <a:bodyPr wrap="square" rtlCol="0">
            <a:spAutoFit/>
          </a:bodyPr>
          <a:lstStyle/>
          <a:p>
            <a:pPr algn="ctr"/>
            <a:r>
              <a:rPr lang="en-US" sz="4400" b="1" dirty="0" smtClean="0">
                <a:ln w="13462">
                  <a:solidFill>
                    <a:sysClr val="windowText" lastClr="000000"/>
                  </a:solidFill>
                  <a:prstDash val="solid"/>
                </a:ln>
                <a:solidFill>
                  <a:srgbClr val="FFFF00"/>
                </a:solidFill>
                <a:effectLst>
                  <a:outerShdw dist="38100" dir="2700000" algn="bl" rotWithShape="0">
                    <a:schemeClr val="accent5"/>
                  </a:outerShdw>
                </a:effectLst>
              </a:rPr>
              <a:t>Engineering &amp; Math</a:t>
            </a:r>
            <a:endParaRPr lang="en-US" sz="44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sp>
        <p:nvSpPr>
          <p:cNvPr id="14" name="TextBox 13"/>
          <p:cNvSpPr txBox="1"/>
          <p:nvPr/>
        </p:nvSpPr>
        <p:spPr>
          <a:xfrm>
            <a:off x="11097187" y="808661"/>
            <a:ext cx="1094813" cy="400110"/>
          </a:xfrm>
          <a:prstGeom prst="rect">
            <a:avLst/>
          </a:prstGeom>
          <a:noFill/>
        </p:spPr>
        <p:txBody>
          <a:bodyPr wrap="square" rtlCol="0">
            <a:spAutoFit/>
          </a:bodyPr>
          <a:lstStyle/>
          <a:p>
            <a:pPr algn="ctr"/>
            <a:r>
              <a:rPr lang="en-US" sz="2000" b="1" dirty="0" smtClean="0">
                <a:solidFill>
                  <a:srgbClr val="FF0000"/>
                </a:solidFill>
              </a:rPr>
              <a:t>PLAY</a:t>
            </a:r>
            <a:endParaRPr lang="en-US" sz="2000" b="1" dirty="0">
              <a:solidFill>
                <a:srgbClr val="FF0000"/>
              </a:solidFill>
            </a:endParaRPr>
          </a:p>
        </p:txBody>
      </p:sp>
    </p:spTree>
    <p:extLst>
      <p:ext uri="{BB962C8B-B14F-4D97-AF65-F5344CB8AC3E}">
        <p14:creationId xmlns:p14="http://schemas.microsoft.com/office/powerpoint/2010/main" val="326568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5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93981" y="975596"/>
            <a:ext cx="6369414" cy="3093154"/>
          </a:xfrm>
          <a:prstGeom prst="rect">
            <a:avLst/>
          </a:prstGeom>
          <a:noFill/>
        </p:spPr>
        <p:txBody>
          <a:bodyPr wrap="square" rtlCol="0">
            <a:spAutoFit/>
          </a:bodyPr>
          <a:lstStyle/>
          <a:p>
            <a:pPr algn="just"/>
            <a:r>
              <a:rPr lang="en-US" sz="1500" b="1" dirty="0">
                <a:latin typeface="Arial" panose="020B0604020202020204" pitchFamily="34" charset="0"/>
                <a:cs typeface="Arial" panose="020B0604020202020204" pitchFamily="34" charset="0"/>
              </a:rPr>
              <a:t>Instructional Activity: </a:t>
            </a:r>
            <a:r>
              <a:rPr lang="en-US" sz="1500" dirty="0">
                <a:latin typeface="Arial" panose="020B0604020202020204" pitchFamily="34" charset="0"/>
                <a:cs typeface="Arial" panose="020B0604020202020204" pitchFamily="34" charset="0"/>
              </a:rPr>
              <a:t>Students choose 3 different types of paper and decide how to engineer 3 different types of paper airplanes. Once the students have engineered their airplanes, they take them outside to fly them and measure the distance each airplane travels. They will use their measuring tool and mark the distance with the </a:t>
            </a:r>
            <a:r>
              <a:rPr lang="en-US" sz="1500" dirty="0" smtClean="0">
                <a:latin typeface="Arial" panose="020B0604020202020204" pitchFamily="34" charset="0"/>
                <a:cs typeface="Arial" panose="020B0604020202020204" pitchFamily="34" charset="0"/>
              </a:rPr>
              <a:t>chalk or lawn flags </a:t>
            </a:r>
            <a:r>
              <a:rPr lang="en-US" sz="1500" dirty="0">
                <a:latin typeface="Arial" panose="020B0604020202020204" pitchFamily="34" charset="0"/>
                <a:cs typeface="Arial" panose="020B0604020202020204" pitchFamily="34" charset="0"/>
              </a:rPr>
              <a:t>and their name. Students will use a worksheet or science notebook to record each flight. Then they will discuss and/or journal why each paper airplane went the distance it did. </a:t>
            </a:r>
            <a:r>
              <a:rPr lang="en-US" sz="1500" dirty="0" smtClean="0">
                <a:latin typeface="Arial" panose="020B0604020202020204" pitchFamily="34" charset="0"/>
                <a:cs typeface="Arial" panose="020B0604020202020204" pitchFamily="34" charset="0"/>
              </a:rPr>
              <a:t>We will provide recommended paper, chalk or lawn flags.</a:t>
            </a:r>
          </a:p>
          <a:p>
            <a:pPr algn="just"/>
            <a:endParaRPr lang="en-US" sz="1500" dirty="0">
              <a:latin typeface="Arial" panose="020B0604020202020204" pitchFamily="34" charset="0"/>
              <a:cs typeface="Arial" panose="020B0604020202020204" pitchFamily="34" charset="0"/>
            </a:endParaRPr>
          </a:p>
          <a:p>
            <a:pPr algn="just"/>
            <a:r>
              <a:rPr lang="en-US" sz="1500" b="1" dirty="0">
                <a:latin typeface="Arial" panose="020B0604020202020204" pitchFamily="34" charset="0"/>
                <a:cs typeface="Arial" panose="020B0604020202020204" pitchFamily="34" charset="0"/>
              </a:rPr>
              <a:t>Wrap Up: </a:t>
            </a:r>
            <a:r>
              <a:rPr lang="en-US" sz="1500" dirty="0">
                <a:latin typeface="Arial" panose="020B0604020202020204" pitchFamily="34" charset="0"/>
                <a:cs typeface="Arial" panose="020B0604020202020204" pitchFamily="34" charset="0"/>
              </a:rPr>
              <a:t>Students compare one of their paper airplanes to Archie to help figure out some reasons why Archie had trouble flying. Present to the class or a small group</a:t>
            </a:r>
            <a:r>
              <a:rPr lang="en-US" sz="1500" dirty="0" smtClean="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661" r="3661"/>
          <a:stretch/>
        </p:blipFill>
        <p:spPr>
          <a:xfrm>
            <a:off x="1" y="-496749"/>
            <a:ext cx="5446060" cy="7835153"/>
          </a:xfrm>
          <a:prstGeom prst="rect">
            <a:avLst/>
          </a:prstGeom>
        </p:spPr>
      </p:pic>
      <p:pic>
        <p:nvPicPr>
          <p:cNvPr id="6" name="Picture 5"/>
          <p:cNvPicPr>
            <a:picLocks noChangeAspect="1"/>
          </p:cNvPicPr>
          <p:nvPr/>
        </p:nvPicPr>
        <p:blipFill>
          <a:blip r:embed="rId3"/>
          <a:stretch>
            <a:fillRect/>
          </a:stretch>
        </p:blipFill>
        <p:spPr>
          <a:xfrm>
            <a:off x="5593981" y="4347279"/>
            <a:ext cx="6369414" cy="2287651"/>
          </a:xfrm>
          <a:prstGeom prst="rect">
            <a:avLst/>
          </a:prstGeom>
        </p:spPr>
      </p:pic>
      <p:sp>
        <p:nvSpPr>
          <p:cNvPr id="8" name="Rectangle 7"/>
          <p:cNvSpPr/>
          <p:nvPr/>
        </p:nvSpPr>
        <p:spPr>
          <a:xfrm>
            <a:off x="5446061" y="-19103"/>
            <a:ext cx="6745935"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46057" y="-31695"/>
            <a:ext cx="6745939" cy="769441"/>
          </a:xfrm>
          <a:prstGeom prst="rect">
            <a:avLst/>
          </a:prstGeom>
          <a:noFill/>
        </p:spPr>
        <p:txBody>
          <a:bodyPr wrap="square" rtlCol="0">
            <a:spAutoFit/>
          </a:bodyPr>
          <a:lstStyle/>
          <a:p>
            <a:pPr algn="ctr"/>
            <a:r>
              <a:rPr lang="en-US" sz="4400" b="1" dirty="0" smtClean="0">
                <a:ln w="13462">
                  <a:solidFill>
                    <a:sysClr val="windowText" lastClr="000000"/>
                  </a:solidFill>
                  <a:prstDash val="solid"/>
                </a:ln>
                <a:solidFill>
                  <a:srgbClr val="FFFF00"/>
                </a:solidFill>
                <a:effectLst>
                  <a:outerShdw dist="38100" dir="2700000" algn="bl" rotWithShape="0">
                    <a:schemeClr val="accent5"/>
                  </a:outerShdw>
                </a:effectLst>
              </a:rPr>
              <a:t>Engineering &amp; Math</a:t>
            </a:r>
            <a:endParaRPr lang="en-US" sz="44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3682866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866057" y="1070967"/>
            <a:ext cx="6000070" cy="5601533"/>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Differentiation: </a:t>
            </a:r>
            <a:r>
              <a:rPr lang="en-US" sz="2000" dirty="0">
                <a:latin typeface="Arial" panose="020B0604020202020204" pitchFamily="34" charset="0"/>
                <a:cs typeface="Arial" panose="020B0604020202020204" pitchFamily="34" charset="0"/>
              </a:rPr>
              <a:t>Some students may only have the patience to engineer 2 paper airplanes. Students can work in pairs. Provide numerous options for measurement tools.</a:t>
            </a:r>
          </a:p>
          <a:p>
            <a:pPr algn="just"/>
            <a:r>
              <a:rPr lang="en-US" sz="2000" dirty="0">
                <a:latin typeface="Arial" panose="020B0604020202020204" pitchFamily="34" charset="0"/>
                <a:cs typeface="Arial" panose="020B0604020202020204" pitchFamily="34" charset="0"/>
              </a:rPr>
              <a:t> </a:t>
            </a:r>
          </a:p>
          <a:p>
            <a:pPr algn="just"/>
            <a:r>
              <a:rPr lang="en-US" sz="2000" b="1" dirty="0">
                <a:latin typeface="Arial" panose="020B0604020202020204" pitchFamily="34" charset="0"/>
                <a:cs typeface="Arial" panose="020B0604020202020204" pitchFamily="34" charset="0"/>
              </a:rPr>
              <a:t>Assessment: </a:t>
            </a:r>
            <a:r>
              <a:rPr lang="en-US" sz="2000" dirty="0">
                <a:latin typeface="Arial" panose="020B0604020202020204" pitchFamily="34" charset="0"/>
                <a:cs typeface="Arial" panose="020B0604020202020204" pitchFamily="34" charset="0"/>
              </a:rPr>
              <a:t>Students are able to compare the distance of each of their paper airplanes by utilizing the phrase from above, “The first paper airplane flew a longer or shorter distance than the second or third paper airplane.” Have a worksheet or science journal students can illustrate and write the comparisons.</a:t>
            </a:r>
          </a:p>
          <a:p>
            <a:pPr algn="just"/>
            <a:r>
              <a:rPr lang="en-US" sz="2000" dirty="0">
                <a:latin typeface="Arial" panose="020B0604020202020204" pitchFamily="34" charset="0"/>
                <a:cs typeface="Arial" panose="020B0604020202020204" pitchFamily="34" charset="0"/>
              </a:rPr>
              <a:t> </a:t>
            </a:r>
          </a:p>
          <a:p>
            <a:pPr algn="just"/>
            <a:r>
              <a:rPr lang="en-US" sz="2000" b="1" dirty="0">
                <a:latin typeface="Arial" panose="020B0604020202020204" pitchFamily="34" charset="0"/>
                <a:cs typeface="Arial" panose="020B0604020202020204" pitchFamily="34" charset="0"/>
              </a:rPr>
              <a:t>Extension Activity: </a:t>
            </a:r>
            <a:r>
              <a:rPr lang="en-US" sz="2000" dirty="0">
                <a:latin typeface="Arial" panose="020B0604020202020204" pitchFamily="34" charset="0"/>
                <a:cs typeface="Arial" panose="020B0604020202020204" pitchFamily="34" charset="0"/>
              </a:rPr>
              <a:t>Teacher can incorporate lessons about the wind and how it affected the distance of the paper airplanes’ flight. (Force &amp; Motion)</a:t>
            </a:r>
          </a:p>
          <a:p>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5439" b="14600"/>
          <a:stretch/>
        </p:blipFill>
        <p:spPr>
          <a:xfrm>
            <a:off x="8041" y="0"/>
            <a:ext cx="5532146" cy="333243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94129"/>
            <a:ext cx="2948273" cy="34222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328137"/>
            <a:ext cx="5540189" cy="3561744"/>
          </a:xfrm>
          <a:prstGeom prst="rect">
            <a:avLst/>
          </a:prstGeom>
        </p:spPr>
      </p:pic>
      <p:sp>
        <p:nvSpPr>
          <p:cNvPr id="4" name="TextBox 3"/>
          <p:cNvSpPr txBox="1"/>
          <p:nvPr/>
        </p:nvSpPr>
        <p:spPr>
          <a:xfrm>
            <a:off x="411816" y="97095"/>
            <a:ext cx="2124635" cy="646331"/>
          </a:xfrm>
          <a:prstGeom prst="rect">
            <a:avLst/>
          </a:prstGeom>
          <a:noFill/>
        </p:spPr>
        <p:txBody>
          <a:bodyPr wrap="square" rtlCol="0">
            <a:spAutoFit/>
          </a:bodyPr>
          <a:lstStyle/>
          <a:p>
            <a:pPr algn="ctr"/>
            <a:r>
              <a:rPr lang="en-US" b="1" dirty="0" smtClean="0">
                <a:latin typeface="Comic Sans MS" panose="030F0702030302020204" pitchFamily="66" charset="0"/>
              </a:rPr>
              <a:t>Hey! Maybe we can learn to FLY!</a:t>
            </a:r>
            <a:endParaRPr lang="en-US" b="1" dirty="0">
              <a:latin typeface="Comic Sans MS" panose="030F0702030302020204" pitchFamily="66" charset="0"/>
            </a:endParaRPr>
          </a:p>
        </p:txBody>
      </p:sp>
      <p:sp>
        <p:nvSpPr>
          <p:cNvPr id="10" name="Rectangle 9"/>
          <p:cNvSpPr/>
          <p:nvPr/>
        </p:nvSpPr>
        <p:spPr>
          <a:xfrm>
            <a:off x="5540187" y="-5088"/>
            <a:ext cx="6651810" cy="7568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40187" y="47816"/>
            <a:ext cx="6658563" cy="707886"/>
          </a:xfrm>
          <a:prstGeom prst="rect">
            <a:avLst/>
          </a:prstGeom>
          <a:noFill/>
        </p:spPr>
        <p:txBody>
          <a:bodyPr wrap="square" rtlCol="0">
            <a:spAutoFit/>
          </a:bodyPr>
          <a:lstStyle/>
          <a:p>
            <a:pPr algn="ctr"/>
            <a:r>
              <a:rPr lang="en-US" sz="4000" b="1" dirty="0" smtClean="0">
                <a:ln w="13462">
                  <a:solidFill>
                    <a:sysClr val="windowText" lastClr="000000"/>
                  </a:solidFill>
                  <a:prstDash val="solid"/>
                </a:ln>
                <a:solidFill>
                  <a:srgbClr val="FFFF00"/>
                </a:solidFill>
                <a:effectLst>
                  <a:outerShdw dist="38100" dir="2700000" algn="bl" rotWithShape="0">
                    <a:schemeClr val="accent5"/>
                  </a:outerShdw>
                </a:effectLst>
              </a:rPr>
              <a:t>Engineering &amp; Math – (</a:t>
            </a:r>
            <a:r>
              <a:rPr lang="en-US" sz="4000" b="1" dirty="0" err="1" smtClean="0">
                <a:ln w="13462">
                  <a:solidFill>
                    <a:sysClr val="windowText" lastClr="000000"/>
                  </a:solidFill>
                  <a:prstDash val="solid"/>
                </a:ln>
                <a:solidFill>
                  <a:srgbClr val="FFFF00"/>
                </a:solidFill>
                <a:effectLst>
                  <a:outerShdw dist="38100" dir="2700000" algn="bl" rotWithShape="0">
                    <a:schemeClr val="accent5"/>
                  </a:outerShdw>
                </a:effectLst>
              </a:rPr>
              <a:t>con’t</a:t>
            </a:r>
            <a:r>
              <a:rPr lang="en-US" sz="4000" b="1" dirty="0" smtClean="0">
                <a:ln w="13462">
                  <a:solidFill>
                    <a:sysClr val="windowText" lastClr="000000"/>
                  </a:solidFill>
                  <a:prstDash val="solid"/>
                </a:ln>
                <a:solidFill>
                  <a:srgbClr val="FFFF00"/>
                </a:solidFill>
                <a:effectLst>
                  <a:outerShdw dist="38100" dir="2700000" algn="bl" rotWithShape="0">
                    <a:schemeClr val="accent5"/>
                  </a:outerShdw>
                </a:effectLst>
              </a:rPr>
              <a:t>)</a:t>
            </a:r>
            <a:endParaRPr lang="en-US" sz="4000" b="1" dirty="0">
              <a:ln w="13462">
                <a:solidFill>
                  <a:sysClr val="windowText" lastClr="000000"/>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1782983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4603</TotalTime>
  <Words>1382</Words>
  <Application>Microsoft Macintosh PowerPoint</Application>
  <PresentationFormat>Widescreen</PresentationFormat>
  <Paragraphs>91</Paragraphs>
  <Slides>16</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Century Gothic</vt:lpstr>
      <vt:lpstr>Comic Sans MS</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Microsoft Office User</cp:lastModifiedBy>
  <cp:revision>89</cp:revision>
  <dcterms:created xsi:type="dcterms:W3CDTF">2021-02-25T02:08:41Z</dcterms:created>
  <dcterms:modified xsi:type="dcterms:W3CDTF">2021-03-22T18:19:57Z</dcterms:modified>
</cp:coreProperties>
</file>